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4030" r:id="rId3"/>
    <p:sldMasterId id="2147484054" r:id="rId4"/>
  </p:sldMasterIdLst>
  <p:notesMasterIdLst>
    <p:notesMasterId r:id="rId37"/>
  </p:notesMasterIdLst>
  <p:sldIdLst>
    <p:sldId id="256" r:id="rId5"/>
    <p:sldId id="2738" r:id="rId6"/>
    <p:sldId id="6160" r:id="rId7"/>
    <p:sldId id="6161" r:id="rId8"/>
    <p:sldId id="6162" r:id="rId9"/>
    <p:sldId id="6149" r:id="rId10"/>
    <p:sldId id="3537" r:id="rId11"/>
    <p:sldId id="6159" r:id="rId12"/>
    <p:sldId id="6158" r:id="rId13"/>
    <p:sldId id="6176" r:id="rId14"/>
    <p:sldId id="6177" r:id="rId15"/>
    <p:sldId id="6178" r:id="rId16"/>
    <p:sldId id="6179" r:id="rId17"/>
    <p:sldId id="6180" r:id="rId18"/>
    <p:sldId id="6181" r:id="rId19"/>
    <p:sldId id="6163" r:id="rId20"/>
    <p:sldId id="388" r:id="rId21"/>
    <p:sldId id="6164" r:id="rId22"/>
    <p:sldId id="6168" r:id="rId23"/>
    <p:sldId id="6169" r:id="rId24"/>
    <p:sldId id="6170" r:id="rId25"/>
    <p:sldId id="6171" r:id="rId26"/>
    <p:sldId id="6166" r:id="rId27"/>
    <p:sldId id="6165" r:id="rId28"/>
    <p:sldId id="390" r:id="rId29"/>
    <p:sldId id="6172" r:id="rId30"/>
    <p:sldId id="6173" r:id="rId31"/>
    <p:sldId id="6174" r:id="rId32"/>
    <p:sldId id="6182" r:id="rId33"/>
    <p:sldId id="6175" r:id="rId34"/>
    <p:sldId id="6183" r:id="rId35"/>
    <p:sldId id="618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FB"/>
    <a:srgbClr val="FFA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38"/>
    <p:restoredTop sz="78027"/>
  </p:normalViewPr>
  <p:slideViewPr>
    <p:cSldViewPr snapToGrid="0" snapToObjects="1">
      <p:cViewPr varScale="1">
        <p:scale>
          <a:sx n="92" d="100"/>
          <a:sy n="92" d="100"/>
        </p:scale>
        <p:origin x="136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22B58-E4D3-E64C-8ADB-317FF28CA834}"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B2E8B-F7BF-674E-AB38-0104442169E4}" type="slidenum">
              <a:rPr lang="en-US" smtClean="0"/>
              <a:t>‹#›</a:t>
            </a:fld>
            <a:endParaRPr lang="en-US"/>
          </a:p>
        </p:txBody>
      </p:sp>
    </p:spTree>
    <p:extLst>
      <p:ext uri="{BB962C8B-B14F-4D97-AF65-F5344CB8AC3E}">
        <p14:creationId xmlns:p14="http://schemas.microsoft.com/office/powerpoint/2010/main" val="3797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os módulos que serão tratados no workshop, desde a introdução ao </a:t>
            </a:r>
            <a:r>
              <a:rPr lang="pt-BR" dirty="0" err="1"/>
              <a:t>proejto</a:t>
            </a:r>
            <a:r>
              <a:rPr lang="pt-BR" dirty="0"/>
              <a:t> </a:t>
            </a:r>
            <a:r>
              <a:rPr lang="pt-BR" dirty="0" err="1"/>
              <a:t>Hyperledger</a:t>
            </a:r>
            <a:r>
              <a:rPr lang="pt-BR" dirty="0"/>
              <a:t> e seus frameworks e ferramentas, indo para a estruturação do serviço de </a:t>
            </a:r>
            <a:r>
              <a:rPr lang="pt-BR" dirty="0" err="1"/>
              <a:t>membership</a:t>
            </a:r>
            <a:r>
              <a:rPr lang="pt-BR" dirty="0"/>
              <a:t> no módulo de segurança,. Onde discutiremos o uso de uma CA (root e intermediária) para </a:t>
            </a:r>
            <a:r>
              <a:rPr lang="pt-BR" dirty="0" err="1"/>
              <a:t>estabeler</a:t>
            </a:r>
            <a:r>
              <a:rPr lang="pt-BR" dirty="0"/>
              <a:t> os usuários e participantes da rede, no módulo 3 iremos aprofundar no modelo de ordenação das transações e organização delas em blocos</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5</a:t>
            </a:fld>
            <a:endParaRPr lang="en-US"/>
          </a:p>
        </p:txBody>
      </p:sp>
    </p:spTree>
    <p:extLst>
      <p:ext uri="{BB962C8B-B14F-4D97-AF65-F5344CB8AC3E}">
        <p14:creationId xmlns:p14="http://schemas.microsoft.com/office/powerpoint/2010/main" val="246120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FB2E8B-F7BF-674E-AB38-0104442169E4}" type="slidenum">
              <a:rPr lang="en-US" smtClean="0"/>
              <a:t>28</a:t>
            </a:fld>
            <a:endParaRPr lang="en-US"/>
          </a:p>
        </p:txBody>
      </p:sp>
    </p:spTree>
    <p:extLst>
      <p:ext uri="{BB962C8B-B14F-4D97-AF65-F5344CB8AC3E}">
        <p14:creationId xmlns:p14="http://schemas.microsoft.com/office/powerpoint/2010/main" val="957769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os componentes da solução:</a:t>
            </a:r>
          </a:p>
          <a:p>
            <a:pPr marL="228600" indent="-228600">
              <a:buAutoNum type="arabicParenR"/>
            </a:pPr>
            <a:r>
              <a:rPr lang="pt-BR" dirty="0"/>
              <a:t>As aplicações à esquerda, podem participar de mais de um </a:t>
            </a:r>
            <a:r>
              <a:rPr lang="pt-BR" dirty="0" smtClean="0"/>
              <a:t>canal</a:t>
            </a:r>
            <a:endParaRPr lang="pt-BR" dirty="0"/>
          </a:p>
          <a:p>
            <a:pPr marL="228600" indent="-228600">
              <a:buAutoNum type="arabicParenR"/>
            </a:pPr>
            <a:r>
              <a:rPr lang="pt-BR" dirty="0"/>
              <a:t>Os </a:t>
            </a:r>
            <a:r>
              <a:rPr lang="pt-BR" dirty="0" err="1"/>
              <a:t>Peers</a:t>
            </a:r>
            <a:r>
              <a:rPr lang="pt-BR" dirty="0"/>
              <a:t> podem participar de mais de um canal</a:t>
            </a:r>
          </a:p>
          <a:p>
            <a:pPr marL="228600" indent="-228600">
              <a:buAutoNum type="arabicParenR"/>
            </a:pPr>
            <a:r>
              <a:rPr lang="pt-BR" dirty="0"/>
              <a:t>Os canais são a implementação lógica de comunicação da Rede </a:t>
            </a:r>
            <a:r>
              <a:rPr lang="pt-BR" dirty="0" err="1"/>
              <a:t>Blockchain</a:t>
            </a:r>
            <a:endParaRPr lang="pt-BR" dirty="0"/>
          </a:p>
          <a:p>
            <a:pPr marL="228600" indent="-228600">
              <a:buAutoNum type="arabicParenR"/>
            </a:pPr>
            <a:r>
              <a:rPr lang="pt-BR" dirty="0"/>
              <a:t>Os </a:t>
            </a:r>
            <a:r>
              <a:rPr lang="pt-BR" dirty="0" err="1"/>
              <a:t>SmartContracts</a:t>
            </a:r>
            <a:r>
              <a:rPr lang="pt-BR" dirty="0"/>
              <a:t> são instalados em cada </a:t>
            </a:r>
            <a:r>
              <a:rPr lang="pt-BR" dirty="0" err="1"/>
              <a:t>peer</a:t>
            </a:r>
            <a:r>
              <a:rPr lang="pt-BR" dirty="0"/>
              <a:t>, e instanciados no Canal</a:t>
            </a:r>
          </a:p>
          <a:p>
            <a:pPr marL="228600" indent="-228600">
              <a:buAutoNum type="arabicParenR"/>
            </a:pPr>
            <a:r>
              <a:rPr lang="pt-BR" dirty="0"/>
              <a:t>O Consórcio define como será a governança do canal (quem pode se juntar, quem aprovação novos membros, quem </a:t>
            </a:r>
            <a:r>
              <a:rPr lang="pt-BR" dirty="0" err="1"/>
              <a:t>endorsa</a:t>
            </a:r>
            <a:r>
              <a:rPr lang="pt-BR" dirty="0"/>
              <a:t> / valida propostas de transação, e </a:t>
            </a:r>
            <a:r>
              <a:rPr lang="pt-BR" dirty="0" err="1"/>
              <a:t>etc</a:t>
            </a:r>
            <a:r>
              <a:rPr lang="pt-BR" dirty="0"/>
              <a:t>)</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29</a:t>
            </a:fld>
            <a:endParaRPr lang="en-US"/>
          </a:p>
        </p:txBody>
      </p:sp>
    </p:spTree>
    <p:extLst>
      <p:ext uri="{BB962C8B-B14F-4D97-AF65-F5344CB8AC3E}">
        <p14:creationId xmlns:p14="http://schemas.microsoft.com/office/powerpoint/2010/main" val="325310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Membership </a:t>
            </a:r>
            <a:r>
              <a:rPr lang="en-US" dirty="0" smtClean="0"/>
              <a:t>Service Provider 1 = CA</a:t>
            </a:r>
            <a:endParaRPr lang="en-US" dirty="0"/>
          </a:p>
        </p:txBody>
      </p:sp>
      <p:sp>
        <p:nvSpPr>
          <p:cNvPr id="4" name="Slide Number Placeholder 3"/>
          <p:cNvSpPr>
            <a:spLocks noGrp="1"/>
          </p:cNvSpPr>
          <p:nvPr>
            <p:ph type="sldNum" sz="quarter" idx="10"/>
          </p:nvPr>
        </p:nvSpPr>
        <p:spPr/>
        <p:txBody>
          <a:bodyPr/>
          <a:lstStyle/>
          <a:p>
            <a:fld id="{EEFB2E8B-F7BF-674E-AB38-0104442169E4}" type="slidenum">
              <a:rPr lang="en-US" smtClean="0"/>
              <a:t>30</a:t>
            </a:fld>
            <a:endParaRPr lang="en-US"/>
          </a:p>
        </p:txBody>
      </p:sp>
    </p:spTree>
    <p:extLst>
      <p:ext uri="{BB962C8B-B14F-4D97-AF65-F5344CB8AC3E}">
        <p14:creationId xmlns:p14="http://schemas.microsoft.com/office/powerpoint/2010/main" val="121572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31</a:t>
            </a:fld>
            <a:endParaRPr lang="en-US"/>
          </a:p>
        </p:txBody>
      </p:sp>
    </p:spTree>
    <p:extLst>
      <p:ext uri="{BB962C8B-B14F-4D97-AF65-F5344CB8AC3E}">
        <p14:creationId xmlns:p14="http://schemas.microsoft.com/office/powerpoint/2010/main" val="6647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Espere</a:t>
            </a:r>
            <a:r>
              <a:rPr lang="en-US" dirty="0"/>
              <a:t> </a:t>
            </a:r>
            <a:r>
              <a:rPr lang="en-US" dirty="0" err="1"/>
              <a:t>os</a:t>
            </a:r>
            <a:r>
              <a:rPr lang="en-US" dirty="0"/>
              <a:t> </a:t>
            </a:r>
            <a:r>
              <a:rPr lang="en-US" dirty="0" err="1"/>
              <a:t>usuários</a:t>
            </a:r>
            <a:r>
              <a:rPr lang="en-US" dirty="0"/>
              <a:t> </a:t>
            </a:r>
            <a:r>
              <a:rPr lang="en-US" dirty="0" err="1"/>
              <a:t>entrarem</a:t>
            </a:r>
            <a:r>
              <a:rPr lang="en-US" dirty="0"/>
              <a:t> no Kahoot:</a:t>
            </a:r>
          </a:p>
        </p:txBody>
      </p:sp>
      <p:sp>
        <p:nvSpPr>
          <p:cNvPr id="4" name="Slide Number Placeholder 3"/>
          <p:cNvSpPr>
            <a:spLocks noGrp="1"/>
          </p:cNvSpPr>
          <p:nvPr>
            <p:ph type="sldNum" sz="quarter" idx="5"/>
          </p:nvPr>
        </p:nvSpPr>
        <p:spPr/>
        <p:txBody>
          <a:bodyPr/>
          <a:lstStyle/>
          <a:p>
            <a:fld id="{CAB36AE4-093F-7C41-90A2-B95579125DB2}" type="slidenum">
              <a:rPr lang="en-US" smtClean="0"/>
              <a:t>7</a:t>
            </a:fld>
            <a:endParaRPr lang="en-US"/>
          </a:p>
        </p:txBody>
      </p:sp>
    </p:spTree>
    <p:extLst>
      <p:ext uri="{BB962C8B-B14F-4D97-AF65-F5344CB8AC3E}">
        <p14:creationId xmlns:p14="http://schemas.microsoft.com/office/powerpoint/2010/main" val="1751166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modelo tradicional de negócios, cada participante tem uma cópia do </a:t>
            </a:r>
            <a:r>
              <a:rPr lang="pt-BR" dirty="0" err="1"/>
              <a:t>Ledger</a:t>
            </a:r>
            <a:r>
              <a:rPr lang="pt-BR" dirty="0"/>
              <a:t>, que é gerada / administrada de forma independente. Podemos sofrer alterações unilateral, manter todas elas sincronizadas, é trabalhoso (ineficiente), existem muitos intermediários que torna o modelo caro.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13</a:t>
            </a:fld>
            <a:endParaRPr lang="en-US"/>
          </a:p>
        </p:txBody>
      </p:sp>
    </p:spTree>
    <p:extLst>
      <p:ext uri="{BB962C8B-B14F-4D97-AF65-F5344CB8AC3E}">
        <p14:creationId xmlns:p14="http://schemas.microsoft.com/office/powerpoint/2010/main" val="1920835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Todos os participantes tem uma cópia do mesmo livro caixa, sempre replicado / atualizado. Qualquer alteração no livro caixa (entenda-se alteração a inclusão de novos registros pois os existentes são somente leitura) deve ser aprovado pelos demais membros conforme a regra de negócio vigente pelo </a:t>
            </a:r>
            <a:r>
              <a:rPr lang="pt-BR" dirty="0" err="1"/>
              <a:t>Smart</a:t>
            </a:r>
            <a:r>
              <a:rPr lang="pt-BR" dirty="0"/>
              <a:t> </a:t>
            </a:r>
            <a:r>
              <a:rPr lang="pt-BR" dirty="0" err="1"/>
              <a:t>Contract</a:t>
            </a:r>
            <a:r>
              <a:rPr lang="pt-BR" dirty="0"/>
              <a:t>.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14</a:t>
            </a:fld>
            <a:endParaRPr lang="en-US"/>
          </a:p>
        </p:txBody>
      </p:sp>
    </p:spTree>
    <p:extLst>
      <p:ext uri="{BB962C8B-B14F-4D97-AF65-F5344CB8AC3E}">
        <p14:creationId xmlns:p14="http://schemas.microsoft.com/office/powerpoint/2010/main" val="147365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Reforçar a diferença entre o </a:t>
            </a:r>
            <a:r>
              <a:rPr lang="pt-BR" dirty="0" err="1"/>
              <a:t>Hyperldger</a:t>
            </a:r>
            <a:r>
              <a:rPr lang="pt-BR" dirty="0"/>
              <a:t> </a:t>
            </a:r>
            <a:r>
              <a:rPr lang="pt-BR" dirty="0" err="1"/>
              <a:t>Fabrtic</a:t>
            </a:r>
            <a:r>
              <a:rPr lang="pt-BR" dirty="0"/>
              <a:t> e o </a:t>
            </a:r>
            <a:r>
              <a:rPr lang="pt-BR" dirty="0" err="1"/>
              <a:t>BitCoin</a:t>
            </a:r>
            <a:r>
              <a:rPr lang="pt-BR" dirty="0"/>
              <a:t>. </a:t>
            </a:r>
          </a:p>
          <a:p>
            <a:pPr marL="171450" indent="-171450">
              <a:buFontTx/>
              <a:buChar char="-"/>
            </a:pPr>
            <a:r>
              <a:rPr lang="pt-BR" dirty="0"/>
              <a:t>Ativos </a:t>
            </a:r>
            <a:r>
              <a:rPr lang="pt-BR" dirty="0" err="1"/>
              <a:t>vs</a:t>
            </a:r>
            <a:r>
              <a:rPr lang="pt-BR" dirty="0"/>
              <a:t> </a:t>
            </a:r>
            <a:r>
              <a:rPr lang="pt-BR" dirty="0" err="1"/>
              <a:t>cypto-currence</a:t>
            </a:r>
            <a:endParaRPr lang="pt-BR" dirty="0"/>
          </a:p>
          <a:p>
            <a:pPr marL="171450" indent="-171450">
              <a:buFontTx/>
              <a:buChar char="-"/>
            </a:pPr>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15</a:t>
            </a:fld>
            <a:endParaRPr lang="en-US"/>
          </a:p>
        </p:txBody>
      </p:sp>
    </p:spTree>
    <p:extLst>
      <p:ext uri="{BB962C8B-B14F-4D97-AF65-F5344CB8AC3E}">
        <p14:creationId xmlns:p14="http://schemas.microsoft.com/office/powerpoint/2010/main" val="37701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It is important to correctly</a:t>
            </a:r>
            <a:r>
              <a:rPr lang="en-GB" baseline="0" dirty="0"/>
              <a:t> distinguish between the terms and projects here:</a:t>
            </a:r>
          </a:p>
          <a:p>
            <a:pPr marL="228600" indent="-228600">
              <a:buFont typeface="+mj-lt"/>
              <a:buAutoNum type="arabicPeriod"/>
            </a:pPr>
            <a:endParaRPr lang="en-GB" baseline="0" dirty="0"/>
          </a:p>
          <a:p>
            <a:pPr marL="685800" lvl="1" indent="-228600">
              <a:buFont typeface="+mj-lt"/>
              <a:buAutoNum type="arabicPeriod"/>
            </a:pPr>
            <a:r>
              <a:rPr lang="en-GB" b="1" baseline="0" dirty="0"/>
              <a:t>Hyperledger</a:t>
            </a:r>
            <a:r>
              <a:rPr lang="en-GB" baseline="0" dirty="0"/>
              <a:t> is a trademark of the Linux Foundation and is the umbrella for a group </a:t>
            </a:r>
            <a:r>
              <a:rPr lang="en-GB" baseline="0"/>
              <a:t>of technologies designed </a:t>
            </a:r>
            <a:r>
              <a:rPr lang="en-GB" baseline="0" dirty="0"/>
              <a:t>to advance blockchain for business.</a:t>
            </a:r>
          </a:p>
          <a:p>
            <a:pPr marL="685800" lvl="1" indent="-228600">
              <a:buFont typeface="+mj-lt"/>
              <a:buAutoNum type="arabicPeriod"/>
            </a:pPr>
            <a:r>
              <a:rPr lang="en-GB" b="1" baseline="0" dirty="0"/>
              <a:t>Hyperledger Fabric </a:t>
            </a:r>
            <a:r>
              <a:rPr lang="en-GB" baseline="0" dirty="0"/>
              <a:t>is one framework that is underneath this umbrella. Contributors to Fabric include IBM, DTCC, Fujitsu and others. Other frameworks include </a:t>
            </a:r>
            <a:r>
              <a:rPr lang="en-GB" baseline="0" dirty="0" err="1"/>
              <a:t>Iroha</a:t>
            </a:r>
            <a:r>
              <a:rPr lang="en-GB" baseline="0" dirty="0"/>
              <a:t> and </a:t>
            </a:r>
            <a:r>
              <a:rPr lang="en-GB" baseline="0" dirty="0" err="1"/>
              <a:t>Sawtooth</a:t>
            </a:r>
            <a:r>
              <a:rPr lang="en-GB" baseline="0" dirty="0"/>
              <a:t>.</a:t>
            </a:r>
          </a:p>
          <a:p>
            <a:pPr marL="685800" lvl="1" indent="-228600">
              <a:buFont typeface="+mj-lt"/>
              <a:buAutoNum type="arabicPeriod"/>
            </a:pPr>
            <a:r>
              <a:rPr lang="en-GB" b="1" baseline="0" dirty="0"/>
              <a:t>IBM Blockchain </a:t>
            </a:r>
            <a:r>
              <a:rPr lang="en-GB" baseline="0" dirty="0"/>
              <a:t>is used to describe the breadth of technologies and services that are supplied uniquely by IBM (e.g. hosting on Bluemix).</a:t>
            </a:r>
          </a:p>
          <a:p>
            <a:pPr marL="228600" indent="-228600">
              <a:buFont typeface="+mj-lt"/>
              <a:buAutoNum type="arabicPeriod"/>
            </a:pPr>
            <a:endParaRPr lang="en-GB" baseline="0" dirty="0"/>
          </a:p>
          <a:p>
            <a:pPr marL="228600" indent="-228600">
              <a:buFont typeface="+mj-lt"/>
              <a:buAutoNum type="arabicPeriod"/>
            </a:pPr>
            <a:r>
              <a:rPr lang="en-GB" baseline="0" dirty="0"/>
              <a:t>One of the key differentiators for Hyperledger is open governance. This means that there is no one controlling organisation that governs the direction of the project, and no lock-in to one particular vendor.</a:t>
            </a:r>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53134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18</a:t>
            </a:fld>
            <a:endParaRPr lang="en-US"/>
          </a:p>
        </p:txBody>
      </p:sp>
    </p:spTree>
    <p:extLst>
      <p:ext uri="{BB962C8B-B14F-4D97-AF65-F5344CB8AC3E}">
        <p14:creationId xmlns:p14="http://schemas.microsoft.com/office/powerpoint/2010/main" val="349217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Hyperledger Fabric</a:t>
            </a:r>
            <a:r>
              <a:rPr lang="en-US" baseline="0" dirty="0"/>
              <a:t> </a:t>
            </a:r>
            <a:r>
              <a:rPr lang="en-US" dirty="0"/>
              <a:t>is one of two Hyperledger</a:t>
            </a:r>
            <a:r>
              <a:rPr lang="en-US" baseline="0" dirty="0"/>
              <a:t> projects that IBM is significantly investing in, although it is important to note that Fabric is NOT an IBM project. V1 was released on 11 July 2017 with developers representing 28 different organizations. V1.1 was released in March 2018.</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7147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Hyperledger Fabric</a:t>
            </a:r>
            <a:r>
              <a:rPr lang="en-US" baseline="0" dirty="0"/>
              <a:t> </a:t>
            </a:r>
            <a:r>
              <a:rPr lang="en-US" dirty="0"/>
              <a:t>is one of two Hyperledger</a:t>
            </a:r>
            <a:r>
              <a:rPr lang="en-US" baseline="0" dirty="0"/>
              <a:t> projects that IBM is significantly investing in, although it is important to note that Fabric is NOT an IBM project. V1 was released on 11 July 2017 with developers representing 28 different organizations. V1.1 was released in March 2018.</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DDE39F7-555F-4E49-87AD-0EBF9F90242A}"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64019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emf"/><Relationship Id="rId7" Type="http://schemas.openxmlformats.org/officeDocument/2006/relationships/image" Target="../media/image21.tiff"/><Relationship Id="rId2" Type="http://schemas.openxmlformats.org/officeDocument/2006/relationships/image" Target="../media/image17.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3.emf"/><Relationship Id="rId7"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6" name="Picture 15"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35205900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6082564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4"/>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754302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085616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087030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1" name="Picture 10"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81446628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1086997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3" name="Picture 1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426488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38294"/>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30"/>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70"/>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5" name="Picture 14"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66601766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6"/>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6"/>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2909426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0445885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716340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3883267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8" y="4503855"/>
            <a:ext cx="3013271" cy="1381494"/>
            <a:chOff x="90681" y="2914901"/>
            <a:chExt cx="2259953" cy="1036120"/>
          </a:xfrm>
        </p:grpSpPr>
        <p:sp>
          <p:nvSpPr>
            <p:cNvPr id="9" name="Rectangle 8"/>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4" name="Group 13"/>
            <p:cNvGrpSpPr/>
            <p:nvPr/>
          </p:nvGrpSpPr>
          <p:grpSpPr>
            <a:xfrm>
              <a:off x="128913" y="3523757"/>
              <a:ext cx="1238059" cy="235670"/>
              <a:chOff x="128913" y="3570057"/>
              <a:chExt cx="1238059" cy="235670"/>
            </a:xfrm>
          </p:grpSpPr>
          <p:pic>
            <p:nvPicPr>
              <p:cNvPr id="18" name="Picture 1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5" name="Group 14"/>
            <p:cNvGrpSpPr/>
            <p:nvPr/>
          </p:nvGrpSpPr>
          <p:grpSpPr>
            <a:xfrm>
              <a:off x="152867" y="3727787"/>
              <a:ext cx="1214104" cy="223234"/>
              <a:chOff x="152867" y="3947712"/>
              <a:chExt cx="1214104" cy="223234"/>
            </a:xfrm>
          </p:grpSpPr>
          <p:pic>
            <p:nvPicPr>
              <p:cNvPr id="16" name="Picture 1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19248866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9" name="Picture 8"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8" y="4503855"/>
            <a:ext cx="3013271" cy="1381494"/>
            <a:chOff x="90681" y="2914901"/>
            <a:chExt cx="2259953" cy="1036120"/>
          </a:xfrm>
        </p:grpSpPr>
        <p:sp>
          <p:nvSpPr>
            <p:cNvPr id="11" name="Rectangle 10"/>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5" name="Group 14"/>
            <p:cNvGrpSpPr/>
            <p:nvPr/>
          </p:nvGrpSpPr>
          <p:grpSpPr>
            <a:xfrm>
              <a:off x="128913" y="3523757"/>
              <a:ext cx="1238059" cy="235670"/>
              <a:chOff x="128913" y="3570057"/>
              <a:chExt cx="1238059" cy="235670"/>
            </a:xfrm>
          </p:grpSpPr>
          <p:pic>
            <p:nvPicPr>
              <p:cNvPr id="19" name="Picture 18"/>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6" name="Group 15"/>
            <p:cNvGrpSpPr/>
            <p:nvPr/>
          </p:nvGrpSpPr>
          <p:grpSpPr>
            <a:xfrm>
              <a:off x="152867" y="3727787"/>
              <a:ext cx="1214104" cy="223234"/>
              <a:chOff x="152867" y="3947712"/>
              <a:chExt cx="1214104" cy="223234"/>
            </a:xfrm>
          </p:grpSpPr>
          <p:pic>
            <p:nvPicPr>
              <p:cNvPr id="17" name="Picture 1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32734053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6" y="2282836"/>
            <a:ext cx="1719642" cy="701463"/>
          </a:xfrm>
          <a:prstGeom prst="rect">
            <a:avLst/>
          </a:prstGeom>
        </p:spPr>
      </p:pic>
      <p:sp>
        <p:nvSpPr>
          <p:cNvPr id="4" name="TextBox 3"/>
          <p:cNvSpPr txBox="1"/>
          <p:nvPr userDrawn="1"/>
        </p:nvSpPr>
        <p:spPr>
          <a:xfrm>
            <a:off x="2504888" y="3227498"/>
            <a:ext cx="7193101" cy="1529521"/>
          </a:xfrm>
          <a:prstGeom prst="rect">
            <a:avLst/>
          </a:prstGeom>
          <a:noFill/>
        </p:spPr>
        <p:txBody>
          <a:bodyPr wrap="square" rtlCol="0">
            <a:spAutoFit/>
          </a:bodyPr>
          <a:lstStyle/>
          <a:p>
            <a:pPr marL="0" marR="0" lvl="0" indent="0" algn="ctr" defTabSz="609562" rtl="0" eaLnBrk="1" fontAlgn="auto" latinLnBrk="0" hangingPunct="1">
              <a:lnSpc>
                <a:spcPct val="100000"/>
              </a:lnSpc>
              <a:spcBef>
                <a:spcPts val="0"/>
              </a:spcBef>
              <a:spcAft>
                <a:spcPts val="0"/>
              </a:spcAft>
              <a:buClrTx/>
              <a:buSzTx/>
              <a:buFontTx/>
              <a:buNone/>
              <a:tabLst/>
              <a:defRPr/>
            </a:pPr>
            <a:r>
              <a:rPr lang="en-US" sz="1334"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339475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67644" y="6521998"/>
            <a:ext cx="6412020" cy="124691"/>
          </a:xfrm>
          <a:prstGeom prst="rect">
            <a:avLst/>
          </a:prstGeom>
        </p:spPr>
        <p:txBody>
          <a:bodyPr vert="horz" lIns="121912" tIns="60956" rIns="121912" bIns="60956"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de-DE"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rPr>
              <a:t>© 2018 IBM Corporation</a:t>
            </a:r>
            <a:endParaRPr kumimoji="0" lang="en-US"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9330267" y="6356352"/>
            <a:ext cx="2844800" cy="365126"/>
          </a:xfrm>
        </p:spPr>
        <p:txBody>
          <a:bodyPr/>
          <a:lstStyle>
            <a:lvl1pPr>
              <a:defRPr sz="1067">
                <a:solidFill>
                  <a:schemeClr val="bg1">
                    <a:lumMod val="50000"/>
                  </a:schemeClr>
                </a:solidFill>
              </a:defRPr>
            </a:lvl1pPr>
          </a:lstStyle>
          <a:p>
            <a:pPr defTabSz="914355"/>
            <a:fld id="{08BF69C1-739F-1B47-B5E3-FA651BCAB105}" type="slidenum">
              <a:rPr lang="en-US" smtClean="0">
                <a:solidFill>
                  <a:prstClr val="white">
                    <a:lumMod val="50000"/>
                  </a:prstClr>
                </a:solidFill>
              </a:rPr>
              <a:pPr defTabSz="914355"/>
              <a:t>‹#›</a:t>
            </a:fld>
            <a:endParaRPr lang="en-US" dirty="0">
              <a:solidFill>
                <a:prstClr val="white">
                  <a:lumMod val="50000"/>
                </a:prstClr>
              </a:solidFill>
            </a:endParaRPr>
          </a:p>
        </p:txBody>
      </p:sp>
      <p:sp>
        <p:nvSpPr>
          <p:cNvPr id="8" name="Text Placeholder 7"/>
          <p:cNvSpPr>
            <a:spLocks noGrp="1"/>
          </p:cNvSpPr>
          <p:nvPr>
            <p:ph type="body" sz="quarter" idx="13" hasCustomPrompt="1"/>
          </p:nvPr>
        </p:nvSpPr>
        <p:spPr>
          <a:xfrm>
            <a:off x="167642" y="192619"/>
            <a:ext cx="9517896" cy="762000"/>
          </a:xfrm>
        </p:spPr>
        <p:txBody>
          <a:bodyPr/>
          <a:lstStyle>
            <a:lvl1pPr marL="0" indent="0">
              <a:buNone/>
              <a:defRPr sz="32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67219" y="1083736"/>
            <a:ext cx="9518650" cy="1250951"/>
          </a:xfrm>
        </p:spPr>
        <p:txBody>
          <a:bodyPr>
            <a:noAutofit/>
          </a:bodyPr>
          <a:lstStyle>
            <a:lvl1pPr marL="220114" indent="-220114">
              <a:tabLst/>
              <a:defRPr sz="1867" baseline="0"/>
            </a:lvl1pPr>
            <a:lvl2pPr>
              <a:defRPr sz="1867"/>
            </a:lvl2pPr>
            <a:lvl3pPr>
              <a:defRPr sz="1867"/>
            </a:lvl3pPr>
            <a:lvl4pPr>
              <a:defRPr sz="1867"/>
            </a:lvl4pPr>
            <a:lvl5pPr>
              <a:defRPr sz="1867"/>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282573" y="236051"/>
            <a:ext cx="1615440" cy="259080"/>
          </a:xfrm>
          <a:prstGeom prst="rect">
            <a:avLst/>
          </a:prstGeom>
        </p:spPr>
      </p:pic>
    </p:spTree>
    <p:extLst>
      <p:ext uri="{BB962C8B-B14F-4D97-AF65-F5344CB8AC3E}">
        <p14:creationId xmlns:p14="http://schemas.microsoft.com/office/powerpoint/2010/main" val="148649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853925-40AE-9E45-ABD7-483219C76535}"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AED432-F29D-D44C-9BBE-55DA043823EC}" type="slidenum">
              <a:rPr lang="en-US" smtClean="0"/>
              <a:t>‹#›</a:t>
            </a:fld>
            <a:endParaRPr lang="en-US"/>
          </a:p>
        </p:txBody>
      </p:sp>
    </p:spTree>
    <p:extLst>
      <p:ext uri="{BB962C8B-B14F-4D97-AF65-F5344CB8AC3E}">
        <p14:creationId xmlns:p14="http://schemas.microsoft.com/office/powerpoint/2010/main" val="21642682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456693" y="1573068"/>
            <a:ext cx="609242" cy="1"/>
          </a:xfrm>
          <a:prstGeom prst="line">
            <a:avLst/>
          </a:prstGeom>
          <a:ln w="203200">
            <a:solidFill>
              <a:schemeClr val="accent1"/>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853863551"/>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391208599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25400"/>
            <a:ext cx="12192000" cy="0"/>
          </a:xfrm>
          <a:prstGeom prst="line">
            <a:avLst/>
          </a:prstGeom>
          <a:ln w="101600">
            <a:solidFill>
              <a:srgbClr val="00B6CB"/>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19561450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11460945" y="6309519"/>
            <a:ext cx="263634" cy="288131"/>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450086" y="1232694"/>
            <a:ext cx="11291035" cy="500459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34842472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a:p>
        </p:txBody>
      </p:sp>
      <p:sp>
        <p:nvSpPr>
          <p:cNvPr id="22" name="Text Placeholder 7"/>
          <p:cNvSpPr>
            <a:spLocks noGrp="1"/>
          </p:cNvSpPr>
          <p:nvPr>
            <p:ph type="body" sz="quarter" idx="13" hasCustomPrompt="1"/>
          </p:nvPr>
        </p:nvSpPr>
        <p:spPr>
          <a:xfrm>
            <a:off x="167642" y="1329828"/>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Tree>
    <p:extLst>
      <p:ext uri="{BB962C8B-B14F-4D97-AF65-F5344CB8AC3E}">
        <p14:creationId xmlns:p14="http://schemas.microsoft.com/office/powerpoint/2010/main" val="182669984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12" y="1232695"/>
            <a:ext cx="11275829" cy="611981"/>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6312311" y="2060848"/>
            <a:ext cx="5413530" cy="4176440"/>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442941" y="2060848"/>
            <a:ext cx="5436748" cy="417644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805914"/>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0012" y="188640"/>
            <a:ext cx="3917485" cy="102592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86" y="1484784"/>
            <a:ext cx="3917411" cy="475250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4871784" y="1232694"/>
            <a:ext cx="6869560" cy="5004594"/>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269217"/>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450086" y="2348707"/>
            <a:ext cx="3557819"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5" y="2348707"/>
            <a:ext cx="354174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3638518023"/>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450011" y="2348707"/>
            <a:ext cx="2585487"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3359369"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6240075"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9156503" y="2348707"/>
            <a:ext cx="2584618"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13187"/>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IBM Plex Sans Light" charset="0"/>
                <a:ea typeface="IBM Plex Sans Light" charset="0"/>
                <a:cs typeface="IBM Plex Sans Light"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6" name="Text Placeholder 2"/>
          <p:cNvSpPr txBox="1">
            <a:spLocks/>
          </p:cNvSpPr>
          <p:nvPr/>
        </p:nvSpPr>
        <p:spPr>
          <a:xfrm>
            <a:off x="598902" y="5818830"/>
            <a:ext cx="1600200" cy="434511"/>
          </a:xfrm>
          <a:prstGeom prst="rect">
            <a:avLst/>
          </a:prstGeom>
        </p:spPr>
        <p:txBody>
          <a:bodyPr vert="horz" lIns="45717" tIns="22859" rIns="45717" bIns="22859"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155">
              <a:lnSpc>
                <a:spcPct val="110000"/>
              </a:lnSpc>
              <a:spcBef>
                <a:spcPts val="0"/>
              </a:spcBef>
              <a:defRPr/>
            </a:pPr>
            <a:r>
              <a:rPr lang="en-US" sz="700" b="1" dirty="0">
                <a:latin typeface="+mn-lt"/>
                <a:sym typeface="Helvetica Neue"/>
              </a:rPr>
              <a:t>MD&amp;I Key Contact</a:t>
            </a:r>
          </a:p>
        </p:txBody>
      </p:sp>
      <p:sp>
        <p:nvSpPr>
          <p:cNvPr id="19" name="Rectangle 18"/>
          <p:cNvSpPr/>
          <p:nvPr/>
        </p:nvSpPr>
        <p:spPr>
          <a:xfrm>
            <a:off x="452219" y="1351760"/>
            <a:ext cx="1877830" cy="49246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n-lt"/>
            </a:endParaRPr>
          </a:p>
        </p:txBody>
      </p:sp>
      <p:sp>
        <p:nvSpPr>
          <p:cNvPr id="20" name="Text Placeholder 2"/>
          <p:cNvSpPr txBox="1">
            <a:spLocks/>
          </p:cNvSpPr>
          <p:nvPr/>
        </p:nvSpPr>
        <p:spPr>
          <a:xfrm>
            <a:off x="443004" y="1498827"/>
            <a:ext cx="1877924" cy="201981"/>
          </a:xfrm>
          <a:prstGeom prst="rect">
            <a:avLst/>
          </a:prstGeom>
          <a:noFill/>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400" b="1" dirty="0">
                <a:latin typeface="+mn-lt"/>
              </a:rPr>
              <a:t>Key</a:t>
            </a:r>
          </a:p>
        </p:txBody>
      </p:sp>
      <p:cxnSp>
        <p:nvCxnSpPr>
          <p:cNvPr id="21" name="Straight Connector 20"/>
          <p:cNvCxnSpPr/>
          <p:nvPr/>
        </p:nvCxnSpPr>
        <p:spPr>
          <a:xfrm>
            <a:off x="450011" y="1348637"/>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30143"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0406"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70538"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850670" y="1351760"/>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30801" y="134076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443004" y="1348439"/>
            <a:ext cx="3550139" cy="332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31153" y="1348438"/>
            <a:ext cx="7494688"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a:stretch>
            <a:fillRect/>
          </a:stretch>
        </p:blipFill>
        <p:spPr>
          <a:xfrm>
            <a:off x="3993143" y="1249699"/>
            <a:ext cx="434264" cy="204124"/>
          </a:xfrm>
          <a:prstGeom prst="rect">
            <a:avLst/>
          </a:prstGeom>
          <a:ln w="12700">
            <a:miter lim="400000"/>
          </a:ln>
        </p:spPr>
      </p:pic>
      <p:pic>
        <p:nvPicPr>
          <p:cNvPr id="30" name="Image" descr="Image"/>
          <p:cNvPicPr>
            <a:picLocks noChangeAspect="1"/>
          </p:cNvPicPr>
          <p:nvPr/>
        </p:nvPicPr>
        <p:blipFill>
          <a:blip r:embed="rId2"/>
          <a:stretch>
            <a:fillRect/>
          </a:stretch>
        </p:blipFill>
        <p:spPr>
          <a:xfrm>
            <a:off x="5873180" y="1246376"/>
            <a:ext cx="434264" cy="204124"/>
          </a:xfrm>
          <a:prstGeom prst="rect">
            <a:avLst/>
          </a:prstGeom>
          <a:ln w="12700">
            <a:miter lim="400000"/>
          </a:ln>
        </p:spPr>
      </p:pic>
      <p:pic>
        <p:nvPicPr>
          <p:cNvPr id="31" name="Image" descr="Image"/>
          <p:cNvPicPr>
            <a:picLocks noChangeAspect="1"/>
          </p:cNvPicPr>
          <p:nvPr/>
        </p:nvPicPr>
        <p:blipFill>
          <a:blip r:embed="rId2"/>
          <a:stretch>
            <a:fillRect/>
          </a:stretch>
        </p:blipFill>
        <p:spPr>
          <a:xfrm>
            <a:off x="7753501" y="1242207"/>
            <a:ext cx="434264" cy="204124"/>
          </a:xfrm>
          <a:prstGeom prst="rect">
            <a:avLst/>
          </a:prstGeom>
          <a:ln w="12700">
            <a:miter lim="400000"/>
          </a:ln>
        </p:spPr>
      </p:pic>
      <p:pic>
        <p:nvPicPr>
          <p:cNvPr id="32" name="Image" descr="Image"/>
          <p:cNvPicPr>
            <a:picLocks noChangeAspect="1"/>
          </p:cNvPicPr>
          <p:nvPr/>
        </p:nvPicPr>
        <p:blipFill>
          <a:blip r:embed="rId2"/>
          <a:stretch>
            <a:fillRect/>
          </a:stretch>
        </p:blipFill>
        <p:spPr>
          <a:xfrm>
            <a:off x="9633538" y="1246376"/>
            <a:ext cx="434264" cy="204124"/>
          </a:xfrm>
          <a:prstGeom prst="rect">
            <a:avLst/>
          </a:prstGeom>
          <a:ln w="12700">
            <a:miter lim="400000"/>
          </a:ln>
        </p:spPr>
      </p:pic>
      <p:cxnSp>
        <p:nvCxnSpPr>
          <p:cNvPr id="44" name="Straight Connector 43"/>
          <p:cNvCxnSpPr/>
          <p:nvPr/>
        </p:nvCxnSpPr>
        <p:spPr>
          <a:xfrm>
            <a:off x="4210275"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50011" y="6273117"/>
            <a:ext cx="1128079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2325812" y="5434918"/>
            <a:ext cx="940498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2339786" y="5457198"/>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3" name="Text Placeholder 2"/>
          <p:cNvSpPr txBox="1">
            <a:spLocks/>
          </p:cNvSpPr>
          <p:nvPr userDrawn="1"/>
        </p:nvSpPr>
        <p:spPr>
          <a:xfrm>
            <a:off x="4224393" y="545264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4" name="Text Placeholder 2"/>
          <p:cNvSpPr txBox="1">
            <a:spLocks/>
          </p:cNvSpPr>
          <p:nvPr userDrawn="1"/>
        </p:nvSpPr>
        <p:spPr>
          <a:xfrm>
            <a:off x="6107472" y="5453875"/>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5" name="Text Placeholder 2"/>
          <p:cNvSpPr txBox="1">
            <a:spLocks/>
          </p:cNvSpPr>
          <p:nvPr userDrawn="1"/>
        </p:nvSpPr>
        <p:spPr>
          <a:xfrm>
            <a:off x="7987604" y="545719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6" name="Text Placeholder 2"/>
          <p:cNvSpPr txBox="1">
            <a:spLocks/>
          </p:cNvSpPr>
          <p:nvPr userDrawn="1"/>
        </p:nvSpPr>
        <p:spPr>
          <a:xfrm>
            <a:off x="9861491" y="5453114"/>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101" name="Text Placeholder 100"/>
          <p:cNvSpPr>
            <a:spLocks noGrp="1"/>
          </p:cNvSpPr>
          <p:nvPr>
            <p:ph type="body" sz="quarter" idx="11" hasCustomPrompt="1"/>
          </p:nvPr>
        </p:nvSpPr>
        <p:spPr>
          <a:xfrm>
            <a:off x="4280575" y="5593264"/>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2390196" y="5596262"/>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6152669" y="559612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8035528" y="5599281"/>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9897507" y="559951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6" name="Text Placeholder 2"/>
          <p:cNvSpPr txBox="1">
            <a:spLocks/>
          </p:cNvSpPr>
          <p:nvPr userDrawn="1"/>
        </p:nvSpPr>
        <p:spPr>
          <a:xfrm>
            <a:off x="450802" y="175315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476705" y="1914211"/>
            <a:ext cx="1779476" cy="512406"/>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stakeholders</a:t>
            </a:r>
          </a:p>
        </p:txBody>
      </p:sp>
      <p:sp>
        <p:nvSpPr>
          <p:cNvPr id="108" name="Text Placeholder 2"/>
          <p:cNvSpPr txBox="1">
            <a:spLocks/>
          </p:cNvSpPr>
          <p:nvPr userDrawn="1"/>
        </p:nvSpPr>
        <p:spPr>
          <a:xfrm>
            <a:off x="453530" y="2457318"/>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479433" y="2618370"/>
            <a:ext cx="1779476" cy="64550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goals</a:t>
            </a:r>
          </a:p>
        </p:txBody>
      </p:sp>
      <p:sp>
        <p:nvSpPr>
          <p:cNvPr id="112" name="Text Placeholder 2"/>
          <p:cNvSpPr txBox="1">
            <a:spLocks/>
          </p:cNvSpPr>
          <p:nvPr userDrawn="1"/>
        </p:nvSpPr>
        <p:spPr>
          <a:xfrm>
            <a:off x="443004" y="3364027"/>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468907" y="3525078"/>
            <a:ext cx="1779476" cy="681354"/>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insights</a:t>
            </a:r>
          </a:p>
        </p:txBody>
      </p:sp>
      <p:sp>
        <p:nvSpPr>
          <p:cNvPr id="114" name="Text Placeholder 2"/>
          <p:cNvSpPr txBox="1">
            <a:spLocks/>
          </p:cNvSpPr>
          <p:nvPr userDrawn="1"/>
        </p:nvSpPr>
        <p:spPr>
          <a:xfrm>
            <a:off x="443004" y="420975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468907" y="4370806"/>
            <a:ext cx="1779476" cy="303238"/>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collaborators</a:t>
            </a:r>
          </a:p>
        </p:txBody>
      </p:sp>
      <p:sp>
        <p:nvSpPr>
          <p:cNvPr id="118" name="Text Placeholder 2"/>
          <p:cNvSpPr txBox="1">
            <a:spLocks/>
          </p:cNvSpPr>
          <p:nvPr userDrawn="1"/>
        </p:nvSpPr>
        <p:spPr>
          <a:xfrm>
            <a:off x="445026" y="477761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470930" y="4938665"/>
            <a:ext cx="1779476" cy="876843"/>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potential pitfalls</a:t>
            </a:r>
          </a:p>
        </p:txBody>
      </p:sp>
      <p:sp>
        <p:nvSpPr>
          <p:cNvPr id="122" name="Text Placeholder 2"/>
          <p:cNvSpPr txBox="1">
            <a:spLocks/>
          </p:cNvSpPr>
          <p:nvPr userDrawn="1"/>
        </p:nvSpPr>
        <p:spPr>
          <a:xfrm>
            <a:off x="455082" y="584620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a:t>
            </a:r>
            <a:r>
              <a:rPr lang="en-US" sz="700" b="1" baseline="0" dirty="0">
                <a:latin typeface="+mn-lt"/>
                <a:ea typeface="IBM Plex Sans" charset="0"/>
                <a:cs typeface="IBM Plex Sans" charset="0"/>
              </a:rPr>
              <a:t> Key Contact</a:t>
            </a:r>
            <a:endParaRPr lang="en-US" sz="700"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480985" y="6007261"/>
            <a:ext cx="1779476" cy="161153"/>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key contact name</a:t>
            </a:r>
          </a:p>
        </p:txBody>
      </p:sp>
      <p:sp>
        <p:nvSpPr>
          <p:cNvPr id="124" name="Text Placeholder 2"/>
          <p:cNvSpPr txBox="1">
            <a:spLocks/>
          </p:cNvSpPr>
          <p:nvPr userDrawn="1"/>
        </p:nvSpPr>
        <p:spPr>
          <a:xfrm>
            <a:off x="2353185" y="175083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5" name="Text Placeholder 2"/>
          <p:cNvSpPr txBox="1">
            <a:spLocks/>
          </p:cNvSpPr>
          <p:nvPr userDrawn="1"/>
        </p:nvSpPr>
        <p:spPr>
          <a:xfrm>
            <a:off x="4218813"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6" name="Text Placeholder 2"/>
          <p:cNvSpPr txBox="1">
            <a:spLocks/>
          </p:cNvSpPr>
          <p:nvPr userDrawn="1"/>
        </p:nvSpPr>
        <p:spPr>
          <a:xfrm>
            <a:off x="6110751"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7" name="Text Placeholder 2"/>
          <p:cNvSpPr txBox="1">
            <a:spLocks/>
          </p:cNvSpPr>
          <p:nvPr userDrawn="1"/>
        </p:nvSpPr>
        <p:spPr>
          <a:xfrm>
            <a:off x="7989481" y="177116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8" name="Text Placeholder 2"/>
          <p:cNvSpPr txBox="1">
            <a:spLocks/>
          </p:cNvSpPr>
          <p:nvPr userDrawn="1"/>
        </p:nvSpPr>
        <p:spPr>
          <a:xfrm>
            <a:off x="9861009" y="1765516"/>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2406304" y="1937505"/>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0" name="Text Placeholder 100"/>
          <p:cNvSpPr>
            <a:spLocks noGrp="1"/>
          </p:cNvSpPr>
          <p:nvPr>
            <p:ph type="body" sz="quarter" idx="23" hasCustomPrompt="1"/>
          </p:nvPr>
        </p:nvSpPr>
        <p:spPr>
          <a:xfrm>
            <a:off x="4272373" y="1935069"/>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1" name="Text Placeholder 100"/>
          <p:cNvSpPr>
            <a:spLocks noGrp="1"/>
          </p:cNvSpPr>
          <p:nvPr>
            <p:ph type="body" sz="quarter" idx="24" hasCustomPrompt="1"/>
          </p:nvPr>
        </p:nvSpPr>
        <p:spPr>
          <a:xfrm>
            <a:off x="6152504" y="1932288"/>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2" name="Text Placeholder 100"/>
          <p:cNvSpPr>
            <a:spLocks noGrp="1"/>
          </p:cNvSpPr>
          <p:nvPr>
            <p:ph type="body" sz="quarter" idx="25" hasCustomPrompt="1"/>
          </p:nvPr>
        </p:nvSpPr>
        <p:spPr>
          <a:xfrm>
            <a:off x="8031207" y="1929954"/>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3" name="Text Placeholder 100"/>
          <p:cNvSpPr>
            <a:spLocks noGrp="1"/>
          </p:cNvSpPr>
          <p:nvPr>
            <p:ph type="body" sz="quarter" idx="26" hasCustomPrompt="1"/>
          </p:nvPr>
        </p:nvSpPr>
        <p:spPr>
          <a:xfrm>
            <a:off x="9924416" y="1928892"/>
            <a:ext cx="1779476" cy="3445062"/>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text</a:t>
            </a:r>
          </a:p>
        </p:txBody>
      </p:sp>
      <p:sp>
        <p:nvSpPr>
          <p:cNvPr id="61" name="Text Placeholder 4"/>
          <p:cNvSpPr>
            <a:spLocks noGrp="1"/>
          </p:cNvSpPr>
          <p:nvPr>
            <p:ph type="body" sz="quarter" idx="27" hasCustomPrompt="1"/>
          </p:nvPr>
        </p:nvSpPr>
        <p:spPr>
          <a:xfrm>
            <a:off x="2360698" y="1498827"/>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4230261" y="150406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6107472" y="1501210"/>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7997448" y="14922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9886076" y="14904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075416095"/>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42941" y="2420938"/>
            <a:ext cx="3564964" cy="3816350"/>
          </a:xfrm>
        </p:spPr>
        <p:txBody>
          <a:bodyPr/>
          <a:lstStyle>
            <a:lvl1pPr marL="0" indent="0">
              <a:buNone/>
              <a:defRPr b="0"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4296055" y="2420938"/>
            <a:ext cx="359989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8184095" y="2420938"/>
            <a:ext cx="354988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25190809"/>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28842134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1530616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2" name="Text Placeholder 7"/>
          <p:cNvSpPr>
            <a:spLocks noGrp="1"/>
          </p:cNvSpPr>
          <p:nvPr>
            <p:ph type="body" sz="quarter" idx="13" hasCustomPrompt="1"/>
          </p:nvPr>
        </p:nvSpPr>
        <p:spPr>
          <a:xfrm>
            <a:off x="167641" y="1329827"/>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Tree>
    <p:extLst>
      <p:ext uri="{BB962C8B-B14F-4D97-AF65-F5344CB8AC3E}">
        <p14:creationId xmlns:p14="http://schemas.microsoft.com/office/powerpoint/2010/main" val="1262909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0239970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3" name="TextBox 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40646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2218512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327533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3693695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49"/>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998465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3359133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77423048"/>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59868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568686166"/>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462927639"/>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49131968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28252692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8271869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518647002"/>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38293"/>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29"/>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69"/>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28841293"/>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5"/>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93349112"/>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113550999"/>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15769067"/>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9" y="4503853"/>
            <a:ext cx="3013271" cy="1381302"/>
            <a:chOff x="90681" y="2914901"/>
            <a:chExt cx="2259953" cy="1035977"/>
          </a:xfrm>
        </p:grpSpPr>
        <p:sp>
          <p:nvSpPr>
            <p:cNvPr id="9" name="Rectangle 8"/>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4" name="Group 13"/>
            <p:cNvGrpSpPr/>
            <p:nvPr/>
          </p:nvGrpSpPr>
          <p:grpSpPr>
            <a:xfrm>
              <a:off x="128913" y="3523757"/>
              <a:ext cx="1238058" cy="235670"/>
              <a:chOff x="128913" y="3570057"/>
              <a:chExt cx="1238058" cy="235670"/>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5" name="Group 14"/>
            <p:cNvGrpSpPr/>
            <p:nvPr/>
          </p:nvGrpSpPr>
          <p:grpSpPr>
            <a:xfrm>
              <a:off x="152867" y="3727787"/>
              <a:ext cx="1214103" cy="223091"/>
              <a:chOff x="152867" y="3947712"/>
              <a:chExt cx="1214103" cy="22309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1935659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9" y="4503853"/>
            <a:ext cx="3013271" cy="1381302"/>
            <a:chOff x="90681" y="2914901"/>
            <a:chExt cx="2259953" cy="1035977"/>
          </a:xfrm>
        </p:grpSpPr>
        <p:sp>
          <p:nvSpPr>
            <p:cNvPr id="11" name="Rectangle 10"/>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5" name="Group 14"/>
            <p:cNvGrpSpPr/>
            <p:nvPr/>
          </p:nvGrpSpPr>
          <p:grpSpPr>
            <a:xfrm>
              <a:off x="128913" y="3523757"/>
              <a:ext cx="1238058" cy="235670"/>
              <a:chOff x="128913" y="3570057"/>
              <a:chExt cx="1238058" cy="235670"/>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6" name="Group 15"/>
            <p:cNvGrpSpPr/>
            <p:nvPr/>
          </p:nvGrpSpPr>
          <p:grpSpPr>
            <a:xfrm>
              <a:off x="152867" y="3727787"/>
              <a:ext cx="1214103" cy="223091"/>
              <a:chOff x="152867" y="3947712"/>
              <a:chExt cx="1214103" cy="22309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9589647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5" y="2282835"/>
            <a:ext cx="1719643" cy="701463"/>
          </a:xfrm>
          <a:prstGeom prst="rect">
            <a:avLst/>
          </a:prstGeom>
        </p:spPr>
      </p:pic>
      <p:sp>
        <p:nvSpPr>
          <p:cNvPr id="4" name="TextBox 3"/>
          <p:cNvSpPr txBox="1"/>
          <p:nvPr userDrawn="1"/>
        </p:nvSpPr>
        <p:spPr>
          <a:xfrm>
            <a:off x="2504888" y="3227497"/>
            <a:ext cx="7193101" cy="15281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333"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40310953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bwMode="auto">
          <a:xfrm>
            <a:off x="2" y="1"/>
            <a:ext cx="12191999" cy="4518212"/>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723"/>
            <a:endParaRPr lang="en-US" sz="1467" dirty="0">
              <a:latin typeface="IBM Plex Sans" panose="020B0503050203000203" pitchFamily="34" charset="0"/>
              <a:cs typeface="Arial" panose="020B0604020202020204" pitchFamily="34" charset="0"/>
              <a:sym typeface="Calibri" panose="020F0502020204030204" pitchFamily="34" charset="0"/>
            </a:endParaRPr>
          </a:p>
        </p:txBody>
      </p:sp>
      <p:sp>
        <p:nvSpPr>
          <p:cNvPr id="21" name="Text Placeholder 20"/>
          <p:cNvSpPr>
            <a:spLocks noGrp="1"/>
          </p:cNvSpPr>
          <p:nvPr>
            <p:ph type="body" sz="quarter" idx="12" hasCustomPrompt="1"/>
          </p:nvPr>
        </p:nvSpPr>
        <p:spPr>
          <a:xfrm>
            <a:off x="451112" y="1683394"/>
            <a:ext cx="11338559" cy="1569660"/>
          </a:xfrm>
        </p:spPr>
        <p:txBody>
          <a:bodyPr tIns="34287" bIns="34287" anchor="b" anchorCtr="0">
            <a:noAutofit/>
          </a:bodyPr>
          <a:lstStyle>
            <a:lvl1pPr>
              <a:defRPr sz="4000" baseline="0">
                <a:solidFill>
                  <a:srgbClr val="FFFFFF"/>
                </a:solidFill>
              </a:defRPr>
            </a:lvl1pPr>
          </a:lstStyle>
          <a:p>
            <a:pPr lvl="0"/>
            <a:r>
              <a:rPr lang="en-US" dirty="0"/>
              <a:t>Title in Title Case</a:t>
            </a:r>
            <a:br>
              <a:rPr lang="en-US" dirty="0"/>
            </a:br>
            <a:r>
              <a:rPr lang="en-US" dirty="0"/>
              <a:t>(Arial 48pt, Bold White)</a:t>
            </a:r>
          </a:p>
        </p:txBody>
      </p:sp>
      <p:sp>
        <p:nvSpPr>
          <p:cNvPr id="23" name="Text Placeholder 22"/>
          <p:cNvSpPr>
            <a:spLocks noGrp="1"/>
          </p:cNvSpPr>
          <p:nvPr>
            <p:ph type="body" sz="quarter" idx="13" hasCustomPrompt="1"/>
          </p:nvPr>
        </p:nvSpPr>
        <p:spPr>
          <a:xfrm>
            <a:off x="451112" y="3255094"/>
            <a:ext cx="11338559" cy="430887"/>
          </a:xfrm>
        </p:spPr>
        <p:txBody>
          <a:bodyPr tIns="34287" bIns="34287" anchor="b" anchorCtr="0">
            <a:noAutofit/>
          </a:bodyPr>
          <a:lstStyle>
            <a:lvl1pPr>
              <a:defRPr sz="1867" b="0" baseline="0">
                <a:solidFill>
                  <a:srgbClr val="FFFFFF"/>
                </a:solidFill>
              </a:defRPr>
            </a:lvl1pPr>
          </a:lstStyle>
          <a:p>
            <a:pPr lvl="0"/>
            <a:r>
              <a:rPr lang="en-US" dirty="0"/>
              <a:t>Subtitle in Title Case (Arial 22pt, White)</a:t>
            </a:r>
          </a:p>
        </p:txBody>
      </p:sp>
      <p:sp>
        <p:nvSpPr>
          <p:cNvPr id="25" name="Text Placeholder 24"/>
          <p:cNvSpPr>
            <a:spLocks noGrp="1"/>
          </p:cNvSpPr>
          <p:nvPr>
            <p:ph type="body" sz="quarter" idx="14" hasCustomPrompt="1"/>
          </p:nvPr>
        </p:nvSpPr>
        <p:spPr>
          <a:xfrm>
            <a:off x="487688" y="5120650"/>
            <a:ext cx="11338559" cy="461665"/>
          </a:xfrm>
        </p:spPr>
        <p:txBody>
          <a:bodyPr tIns="34287" bIns="34287" anchor="b" anchorCtr="0">
            <a:noAutofit/>
          </a:bodyPr>
          <a:lstStyle>
            <a:lvl1pPr>
              <a:defRPr sz="1600" b="0">
                <a:solidFill>
                  <a:schemeClr val="tx1"/>
                </a:solidFill>
              </a:defRPr>
            </a:lvl1pPr>
          </a:lstStyle>
          <a:p>
            <a:pPr lvl="0"/>
            <a:r>
              <a:rPr lang="en-US" dirty="0"/>
              <a:t>Name of presenter, Title of presenter if needed</a:t>
            </a:r>
            <a:br>
              <a:rPr lang="en-US" dirty="0"/>
            </a:br>
            <a:r>
              <a:rPr lang="en-US" dirty="0"/>
              <a:t>Date in local format</a:t>
            </a:r>
          </a:p>
        </p:txBody>
      </p:sp>
      <p:pic>
        <p:nvPicPr>
          <p:cNvPr id="7" name="Picture 6"/>
          <p:cNvPicPr>
            <a:picLocks noChangeAspect="1"/>
          </p:cNvPicPr>
          <p:nvPr userDrawn="1"/>
        </p:nvPicPr>
        <p:blipFill>
          <a:blip r:embed="rId2" cstate="print">
            <a:duotone>
              <a:prstClr val="black"/>
              <a:srgbClr val="C3CFE1">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834163" y="125095"/>
            <a:ext cx="914400" cy="502920"/>
          </a:xfrm>
          <a:prstGeom prst="rect">
            <a:avLst/>
          </a:prstGeom>
        </p:spPr>
      </p:pic>
    </p:spTree>
    <p:extLst>
      <p:ext uri="{BB962C8B-B14F-4D97-AF65-F5344CB8AC3E}">
        <p14:creationId xmlns:p14="http://schemas.microsoft.com/office/powerpoint/2010/main" val="107673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942338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438912" y="1207008"/>
            <a:ext cx="11277600" cy="4864608"/>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19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2" y="1597"/>
          <a:ext cx="2116" cy="1587"/>
        </p:xfrm>
        <a:graphic>
          <a:graphicData uri="http://schemas.openxmlformats.org/presentationml/2006/ole">
            <mc:AlternateContent xmlns:mc="http://schemas.openxmlformats.org/markup-compatibility/2006">
              <mc:Choice xmlns:v="urn:schemas-microsoft-com:vml" Requires="v">
                <p:oleObj spid="_x0000_s3328"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2122" y="1597"/>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48986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p:cNvGrpSpPr/>
          <p:nvPr userDrawn="1"/>
        </p:nvGrpSpPr>
        <p:grpSpPr>
          <a:xfrm rot="16200000">
            <a:off x="9123203" y="5512997"/>
            <a:ext cx="544559" cy="214913"/>
            <a:chOff x="8274691" y="6524048"/>
            <a:chExt cx="726077" cy="286551"/>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4" name="Rectangle 3"/>
            <p:cNvSpPr/>
            <p:nvPr/>
          </p:nvSpPr>
          <p:spPr>
            <a:xfrm>
              <a:off x="8733174" y="6632687"/>
              <a:ext cx="267594" cy="177912"/>
            </a:xfrm>
            <a:prstGeom prst="rect">
              <a:avLst/>
            </a:prstGeom>
          </p:spPr>
          <p:txBody>
            <a:bodyPr wrap="none">
              <a:spAutoFit/>
            </a:bodyPr>
            <a:lstStyle/>
            <a:p>
              <a:pPr defTabSz="457149">
                <a:lnSpc>
                  <a:spcPct val="100000"/>
                </a:lnSpc>
              </a:pPr>
              <a:r>
                <a:rPr lang="en-US" sz="267"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2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
        <p:nvSpPr>
          <p:cNvPr id="5" name="Rectangle 4"/>
          <p:cNvSpPr/>
          <p:nvPr userDrawn="1"/>
        </p:nvSpPr>
        <p:spPr>
          <a:xfrm>
            <a:off x="0" y="0"/>
            <a:ext cx="12192000" cy="6858000"/>
          </a:xfrm>
          <a:prstGeom prst="rect">
            <a:avLst/>
          </a:prstGeom>
          <a:solidFill>
            <a:srgbClr val="233248"/>
          </a:solidFill>
          <a:ln w="9525">
            <a:solidFill>
              <a:srgbClr val="D0CFCE"/>
            </a:solidFill>
          </a:ln>
          <a:effectLst/>
        </p:spPr>
        <p:style>
          <a:lnRef idx="2">
            <a:schemeClr val="accent1">
              <a:shade val="50000"/>
            </a:schemeClr>
          </a:lnRef>
          <a:fillRef idx="1">
            <a:schemeClr val="accent1"/>
          </a:fillRef>
          <a:effectRef idx="0">
            <a:schemeClr val="accent1"/>
          </a:effectRef>
          <a:fontRef idx="minor">
            <a:schemeClr val="lt1"/>
          </a:fontRef>
        </p:style>
        <p:txBody>
          <a:bodyPr lIns="91432" tIns="89992" rIns="91432" bIns="89992" rtlCol="0" anchor="ctr" anchorCtr="0"/>
          <a:lstStyle/>
          <a:p>
            <a:pPr algn="ctr" defTabSz="457149">
              <a:lnSpc>
                <a:spcPct val="100000"/>
              </a:lnSpc>
            </a:pPr>
            <a:endParaRPr lang="en-US" sz="1467" dirty="0" err="1">
              <a:solidFill>
                <a:srgbClr val="191919"/>
              </a:solidFill>
              <a:latin typeface="IBM Plex Sans" panose="020B0503050203000203" pitchFamily="34" charset="0"/>
              <a:sym typeface="Calibri" panose="020F0502020204030204" pitchFamily="34" charset="0"/>
            </a:endParaRPr>
          </a:p>
        </p:txBody>
      </p:sp>
      <p:grpSp>
        <p:nvGrpSpPr>
          <p:cNvPr id="9" name="Group 8"/>
          <p:cNvGrpSpPr/>
          <p:nvPr userDrawn="1"/>
        </p:nvGrpSpPr>
        <p:grpSpPr>
          <a:xfrm rot="16200000">
            <a:off x="11524413" y="6203311"/>
            <a:ext cx="751792" cy="292935"/>
            <a:chOff x="8274691" y="6524048"/>
            <a:chExt cx="687747" cy="267981"/>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11" name="Rectangle 10"/>
            <p:cNvSpPr/>
            <p:nvPr/>
          </p:nvSpPr>
          <p:spPr>
            <a:xfrm>
              <a:off x="8771507" y="6651250"/>
              <a:ext cx="190931" cy="140779"/>
            </a:xfrm>
            <a:prstGeom prst="rect">
              <a:avLst/>
            </a:prstGeom>
          </p:spPr>
          <p:txBody>
            <a:bodyPr wrap="none">
              <a:spAutoFit/>
            </a:bodyPr>
            <a:lstStyle/>
            <a:p>
              <a:pPr defTabSz="457149">
                <a:lnSpc>
                  <a:spcPct val="100000"/>
                </a:lnSpc>
              </a:pPr>
              <a:r>
                <a:rPr lang="en-US" sz="400"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400"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7901130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
        <p:nvSpPr>
          <p:cNvPr id="5" name="Content Placeholder 2"/>
          <p:cNvSpPr>
            <a:spLocks noGrp="1"/>
          </p:cNvSpPr>
          <p:nvPr>
            <p:ph idx="1"/>
          </p:nvPr>
        </p:nvSpPr>
        <p:spPr>
          <a:xfrm>
            <a:off x="243417" y="1179359"/>
            <a:ext cx="11641667" cy="5199927"/>
          </a:xfrm>
        </p:spPr>
        <p:txBody>
          <a:bodyPr/>
          <a:lstStyle>
            <a:lvl1pPr marL="169050" indent="-169050">
              <a:spcBef>
                <a:spcPts val="451"/>
              </a:spcBef>
              <a:buFont typeface="Wingdings" panose="05000000000000000000" pitchFamily="2" charset="2"/>
              <a:buChar char="§"/>
              <a:defRPr sz="1600">
                <a:solidFill>
                  <a:srgbClr val="383633"/>
                </a:solidFill>
              </a:defRPr>
            </a:lvl1pPr>
            <a:lvl2pPr marL="427387" indent="-169050">
              <a:spcBef>
                <a:spcPts val="451"/>
              </a:spcBef>
              <a:buFont typeface="Symbol" panose="05050102010706020507" pitchFamily="18" charset="2"/>
              <a:buChar char="-"/>
              <a:defRPr sz="1600">
                <a:solidFill>
                  <a:srgbClr val="383633"/>
                </a:solidFill>
              </a:defRPr>
            </a:lvl2pPr>
            <a:lvl3pPr marL="685723" indent="-169050">
              <a:spcBef>
                <a:spcPts val="451"/>
              </a:spcBef>
              <a:buFont typeface="Arial" panose="020B0604020202020204" pitchFamily="34" charset="0"/>
              <a:buChar char="•"/>
              <a:defRPr sz="1600">
                <a:solidFill>
                  <a:srgbClr val="383633"/>
                </a:solidFill>
              </a:defRPr>
            </a:lvl3pPr>
            <a:lvl5pPr marL="686913"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181120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4"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4205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885912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50"/>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501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76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2.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theme" Target="../theme/theme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61.xml"/><Relationship Id="rId7" Type="http://schemas.openxmlformats.org/officeDocument/2006/relationships/theme" Target="../theme/theme4.xml"/><Relationship Id="rId12" Type="http://schemas.openxmlformats.org/officeDocument/2006/relationships/image" Target="../media/image25.jpe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image" Target="../media/image24.emf"/><Relationship Id="rId5" Type="http://schemas.openxmlformats.org/officeDocument/2006/relationships/slideLayout" Target="../slideLayouts/slideLayout63.xml"/><Relationship Id="rId10" Type="http://schemas.openxmlformats.org/officeDocument/2006/relationships/oleObject" Target="../embeddings/oleObject1.bin"/><Relationship Id="rId4" Type="http://schemas.openxmlformats.org/officeDocument/2006/relationships/slideLayout" Target="../slideLayouts/slideLayout62.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32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906" r:id="rId24"/>
    <p:sldLayoutId id="2147484061" r:id="rId25"/>
  </p:sldLayoutIdLst>
  <p:hf hdr="0" ftr="0" dt="0"/>
  <p:txStyles>
    <p:titleStyle>
      <a:lvl1pPr algn="ctr" defTabSz="609562" rtl="0" eaLnBrk="1" latinLnBrk="0" hangingPunct="1">
        <a:spcBef>
          <a:spcPct val="0"/>
        </a:spcBef>
        <a:buNone/>
        <a:defRPr sz="5867" kern="1200">
          <a:solidFill>
            <a:schemeClr val="tx1"/>
          </a:solidFill>
          <a:latin typeface="Arial"/>
          <a:ea typeface="+mj-ea"/>
          <a:cs typeface="Arial"/>
        </a:defRPr>
      </a:lvl1pPr>
    </p:titleStyle>
    <p:bodyStyle>
      <a:lvl1pPr marL="457172" indent="-457172" algn="l" defTabSz="609562" rtl="0" eaLnBrk="1" latinLnBrk="0" hangingPunct="1">
        <a:spcBef>
          <a:spcPct val="20000"/>
        </a:spcBef>
        <a:buFont typeface="Arial"/>
        <a:buChar char="•"/>
        <a:defRPr sz="1600" kern="1200">
          <a:solidFill>
            <a:schemeClr val="tx1"/>
          </a:solidFill>
          <a:latin typeface="Arial"/>
          <a:ea typeface="+mn-ea"/>
          <a:cs typeface="Arial"/>
        </a:defRPr>
      </a:lvl1pPr>
      <a:lvl2pPr marL="990538" indent="-380976" algn="l" defTabSz="609562" rtl="0" eaLnBrk="1" latinLnBrk="0" hangingPunct="1">
        <a:spcBef>
          <a:spcPct val="20000"/>
        </a:spcBef>
        <a:buFont typeface="Arial"/>
        <a:buChar char="–"/>
        <a:defRPr sz="1600" kern="1200">
          <a:solidFill>
            <a:schemeClr val="tx1"/>
          </a:solidFill>
          <a:latin typeface="Arial"/>
          <a:ea typeface="+mn-ea"/>
          <a:cs typeface="Arial"/>
        </a:defRPr>
      </a:lvl2pPr>
      <a:lvl3pPr marL="1523905" indent="-304781" algn="l" defTabSz="609562" rtl="0" eaLnBrk="1" latinLnBrk="0" hangingPunct="1">
        <a:spcBef>
          <a:spcPct val="20000"/>
        </a:spcBef>
        <a:buFont typeface="Arial"/>
        <a:buChar char="•"/>
        <a:defRPr sz="1600" kern="1200">
          <a:solidFill>
            <a:schemeClr val="tx1"/>
          </a:solidFill>
          <a:latin typeface="Arial"/>
          <a:ea typeface="+mn-ea"/>
          <a:cs typeface="Arial"/>
        </a:defRPr>
      </a:lvl3pPr>
      <a:lvl4pPr marL="2133467" indent="-304781" algn="l" defTabSz="609562" rtl="0" eaLnBrk="1" latinLnBrk="0" hangingPunct="1">
        <a:spcBef>
          <a:spcPct val="20000"/>
        </a:spcBef>
        <a:buFont typeface="Arial"/>
        <a:buChar char="–"/>
        <a:defRPr sz="1600" kern="1200">
          <a:solidFill>
            <a:schemeClr val="tx1"/>
          </a:solidFill>
          <a:latin typeface="Arial"/>
          <a:ea typeface="+mn-ea"/>
          <a:cs typeface="Arial"/>
        </a:defRPr>
      </a:lvl4pPr>
      <a:lvl5pPr marL="2743029" indent="-304781" algn="l" defTabSz="609562" rtl="0" eaLnBrk="1" latinLnBrk="0" hangingPunct="1">
        <a:spcBef>
          <a:spcPct val="20000"/>
        </a:spcBef>
        <a:buFont typeface="Arial"/>
        <a:buChar char="»"/>
        <a:defRPr sz="1600" kern="1200">
          <a:solidFill>
            <a:schemeClr val="tx1"/>
          </a:solidFill>
          <a:latin typeface="Arial"/>
          <a:ea typeface="+mn-ea"/>
          <a:cs typeface="Arial"/>
        </a:defRPr>
      </a:lvl5pPr>
      <a:lvl6pPr marL="3352591" indent="-304781" algn="l" defTabSz="609562" rtl="0" eaLnBrk="1" latinLnBrk="0" hangingPunct="1">
        <a:spcBef>
          <a:spcPct val="20000"/>
        </a:spcBef>
        <a:buFont typeface="Arial"/>
        <a:buChar char="•"/>
        <a:defRPr sz="2667" kern="1200">
          <a:solidFill>
            <a:schemeClr val="tx1"/>
          </a:solidFill>
          <a:latin typeface="+mn-lt"/>
          <a:ea typeface="+mn-ea"/>
          <a:cs typeface="+mn-cs"/>
        </a:defRPr>
      </a:lvl6pPr>
      <a:lvl7pPr marL="3962153" indent="-304781" algn="l" defTabSz="609562" rtl="0" eaLnBrk="1" latinLnBrk="0" hangingPunct="1">
        <a:spcBef>
          <a:spcPct val="20000"/>
        </a:spcBef>
        <a:buFont typeface="Arial"/>
        <a:buChar char="•"/>
        <a:defRPr sz="2667" kern="1200">
          <a:solidFill>
            <a:schemeClr val="tx1"/>
          </a:solidFill>
          <a:latin typeface="+mn-lt"/>
          <a:ea typeface="+mn-ea"/>
          <a:cs typeface="+mn-cs"/>
        </a:defRPr>
      </a:lvl7pPr>
      <a:lvl8pPr marL="4571715" indent="-304781" algn="l" defTabSz="609562" rtl="0" eaLnBrk="1" latinLnBrk="0" hangingPunct="1">
        <a:spcBef>
          <a:spcPct val="20000"/>
        </a:spcBef>
        <a:buFont typeface="Arial"/>
        <a:buChar char="•"/>
        <a:defRPr sz="2667" kern="1200">
          <a:solidFill>
            <a:schemeClr val="tx1"/>
          </a:solidFill>
          <a:latin typeface="+mn-lt"/>
          <a:ea typeface="+mn-ea"/>
          <a:cs typeface="+mn-cs"/>
        </a:defRPr>
      </a:lvl8pPr>
      <a:lvl9pPr marL="5181276" indent="-304781" algn="l" defTabSz="60956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62" rtl="0" eaLnBrk="1" latinLnBrk="0" hangingPunct="1">
        <a:defRPr sz="2400" kern="1200">
          <a:solidFill>
            <a:schemeClr val="tx1"/>
          </a:solidFill>
          <a:latin typeface="+mn-lt"/>
          <a:ea typeface="+mn-ea"/>
          <a:cs typeface="+mn-cs"/>
        </a:defRPr>
      </a:lvl1pPr>
      <a:lvl2pPr marL="609562" algn="l" defTabSz="609562" rtl="0" eaLnBrk="1" latinLnBrk="0" hangingPunct="1">
        <a:defRPr sz="2400" kern="1200">
          <a:solidFill>
            <a:schemeClr val="tx1"/>
          </a:solidFill>
          <a:latin typeface="+mn-lt"/>
          <a:ea typeface="+mn-ea"/>
          <a:cs typeface="+mn-cs"/>
        </a:defRPr>
      </a:lvl2pPr>
      <a:lvl3pPr marL="1219124" algn="l" defTabSz="609562" rtl="0" eaLnBrk="1" latinLnBrk="0" hangingPunct="1">
        <a:defRPr sz="2400" kern="1200">
          <a:solidFill>
            <a:schemeClr val="tx1"/>
          </a:solidFill>
          <a:latin typeface="+mn-lt"/>
          <a:ea typeface="+mn-ea"/>
          <a:cs typeface="+mn-cs"/>
        </a:defRPr>
      </a:lvl3pPr>
      <a:lvl4pPr marL="1828686" algn="l" defTabSz="609562" rtl="0" eaLnBrk="1" latinLnBrk="0" hangingPunct="1">
        <a:defRPr sz="2400" kern="1200">
          <a:solidFill>
            <a:schemeClr val="tx1"/>
          </a:solidFill>
          <a:latin typeface="+mn-lt"/>
          <a:ea typeface="+mn-ea"/>
          <a:cs typeface="+mn-cs"/>
        </a:defRPr>
      </a:lvl4pPr>
      <a:lvl5pPr marL="2438248" algn="l" defTabSz="609562" rtl="0" eaLnBrk="1" latinLnBrk="0" hangingPunct="1">
        <a:defRPr sz="2400" kern="1200">
          <a:solidFill>
            <a:schemeClr val="tx1"/>
          </a:solidFill>
          <a:latin typeface="+mn-lt"/>
          <a:ea typeface="+mn-ea"/>
          <a:cs typeface="+mn-cs"/>
        </a:defRPr>
      </a:lvl5pPr>
      <a:lvl6pPr marL="3047810" algn="l" defTabSz="609562" rtl="0" eaLnBrk="1" latinLnBrk="0" hangingPunct="1">
        <a:defRPr sz="2400" kern="1200">
          <a:solidFill>
            <a:schemeClr val="tx1"/>
          </a:solidFill>
          <a:latin typeface="+mn-lt"/>
          <a:ea typeface="+mn-ea"/>
          <a:cs typeface="+mn-cs"/>
        </a:defRPr>
      </a:lvl6pPr>
      <a:lvl7pPr marL="3657372" algn="l" defTabSz="609562" rtl="0" eaLnBrk="1" latinLnBrk="0" hangingPunct="1">
        <a:defRPr sz="2400" kern="1200">
          <a:solidFill>
            <a:schemeClr val="tx1"/>
          </a:solidFill>
          <a:latin typeface="+mn-lt"/>
          <a:ea typeface="+mn-ea"/>
          <a:cs typeface="+mn-cs"/>
        </a:defRPr>
      </a:lvl7pPr>
      <a:lvl8pPr marL="4266934" algn="l" defTabSz="609562" rtl="0" eaLnBrk="1" latinLnBrk="0" hangingPunct="1">
        <a:defRPr sz="2400" kern="1200">
          <a:solidFill>
            <a:schemeClr val="tx1"/>
          </a:solidFill>
          <a:latin typeface="+mn-lt"/>
          <a:ea typeface="+mn-ea"/>
          <a:cs typeface="+mn-cs"/>
        </a:defRPr>
      </a:lvl8pPr>
      <a:lvl9pPr marL="4876495" algn="l" defTabSz="60956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450012" y="188640"/>
            <a:ext cx="11291183" cy="55143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442941" y="1232694"/>
            <a:ext cx="11298253" cy="50045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11472977" y="6410279"/>
            <a:ext cx="252864" cy="178324"/>
          </a:xfrm>
          <a:prstGeom prst="rect">
            <a:avLst/>
          </a:prstGeom>
        </p:spPr>
        <p:txBody>
          <a:bodyPr vert="horz" lIns="91440" tIns="45720" rIns="91440" bIns="45720" rtlCol="0" anchor="b"/>
          <a:lstStyle>
            <a:lvl1pPr algn="r">
              <a:defRPr sz="8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442941" y="6373159"/>
            <a:ext cx="2824812" cy="215444"/>
          </a:xfrm>
          <a:prstGeom prst="rect">
            <a:avLst/>
          </a:prstGeom>
        </p:spPr>
        <p:txBody>
          <a:bodyPr wrap="none" anchor="b">
            <a:spAutoFit/>
          </a:bodyPr>
          <a:lstStyle/>
          <a:p>
            <a:r>
              <a:rPr lang="en-US" sz="800" dirty="0"/>
              <a:t>IBM MD&amp;I | 2018 | © IBM Corporation | </a:t>
            </a:r>
            <a:r>
              <a:rPr lang="en-US" sz="800" b="1" dirty="0"/>
              <a:t>IBM Confidential</a:t>
            </a:r>
          </a:p>
        </p:txBody>
      </p:sp>
    </p:spTree>
    <p:extLst>
      <p:ext uri="{BB962C8B-B14F-4D97-AF65-F5344CB8AC3E}">
        <p14:creationId xmlns:p14="http://schemas.microsoft.com/office/powerpoint/2010/main" val="27766324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ransition spd="med"/>
  <p:hf hdr="0" dt="0"/>
  <p:txStyles>
    <p:titleStyle>
      <a:lvl1pPr marL="0" marR="28572" indent="0" algn="l" defTabSz="641286" latinLnBrk="0">
        <a:lnSpc>
          <a:spcPct val="100000"/>
        </a:lnSpc>
        <a:spcBef>
          <a:spcPts val="0"/>
        </a:spcBef>
        <a:spcAft>
          <a:spcPts val="600"/>
        </a:spcAft>
        <a:buClrTx/>
        <a:buSzTx/>
        <a:buFontTx/>
        <a:buNone/>
        <a:tabLst/>
        <a:defRPr sz="3250" b="0" i="0" u="none" strike="noStrike" cap="none" spc="-72" baseline="0">
          <a:ln>
            <a:noFill/>
          </a:ln>
          <a:solidFill>
            <a:schemeClr val="tx1"/>
          </a:solidFill>
          <a:uFill>
            <a:solidFill>
              <a:srgbClr val="5E5E5E"/>
            </a:solidFill>
          </a:uFill>
          <a:latin typeface="IBM Plex Sans Light" charset="0"/>
          <a:ea typeface="IBM Plex Sans Light" charset="0"/>
          <a:cs typeface="IBM Plex Sans Light" charset="0"/>
          <a:sym typeface="IBM Plex Sans"/>
        </a:defRPr>
      </a:lvl1pPr>
      <a:lvl2pPr marL="0" marR="28572" indent="11428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2pPr>
      <a:lvl3pPr marL="0" marR="28572" indent="228577"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3pPr>
      <a:lvl4pPr marL="0" marR="28572" indent="342866"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4pPr>
      <a:lvl5pPr marL="0" marR="28572" indent="457155"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5pPr>
      <a:lvl6pPr marL="0" marR="28572" indent="571443"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6pPr>
      <a:lvl7pPr marL="0" marR="28572" indent="685732"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7pPr>
      <a:lvl8pPr marL="0" marR="28572" indent="800020"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8pPr>
      <a:lvl9pPr marL="0" marR="28572" indent="91430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93047"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1pPr>
      <a:lvl2pPr marL="610516"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2pPr>
      <a:lvl3pPr marL="927984"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3pPr>
      <a:lvl4pPr marL="1245452"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4pPr>
      <a:lvl5pPr marL="1562920"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5pPr>
      <a:lvl6pPr marL="1880389"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2197857"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2515325"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832793"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1pPr>
      <a:lvl2pPr marL="0" marR="0" indent="11428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2pPr>
      <a:lvl3pPr marL="0" marR="0" indent="228577"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3pPr>
      <a:lvl4pPr marL="0" marR="0" indent="342866"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4pPr>
      <a:lvl5pPr marL="0" marR="0" indent="457155"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5pPr>
      <a:lvl6pPr marL="0" marR="0" indent="571443"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6pPr>
      <a:lvl7pPr marL="0" marR="0" indent="685732"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7pPr>
      <a:lvl8pPr marL="0" marR="0" indent="80002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8pPr>
      <a:lvl9pPr marL="0" marR="0" indent="91430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7546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Lst>
  <p:hf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1600"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2119" y="1597"/>
          <a:ext cx="2116" cy="1587"/>
        </p:xfrm>
        <a:graphic>
          <a:graphicData uri="http://schemas.openxmlformats.org/presentationml/2006/ole">
            <mc:AlternateContent xmlns:mc="http://schemas.openxmlformats.org/markup-compatibility/2006">
              <mc:Choice xmlns:v="urn:schemas-microsoft-com:vml" Requires="v">
                <p:oleObj spid="_x0000_s2304" name="think-cell Slide" r:id="rId10" imgW="270" imgH="270" progId="TCLayout.ActiveDocument.1">
                  <p:embed/>
                </p:oleObj>
              </mc:Choice>
              <mc:Fallback>
                <p:oleObj name="think-cell Slide" r:id="rId10" imgW="270" imgH="270" progId="TCLayout.ActiveDocument.1">
                  <p:embed/>
                  <p:pic>
                    <p:nvPicPr>
                      <p:cNvPr id="8" name="Object 7"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7"/>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38912" y="292609"/>
            <a:ext cx="11277600" cy="688120"/>
          </a:xfrm>
          <a:prstGeom prst="rect">
            <a:avLst/>
          </a:prstGeom>
        </p:spPr>
        <p:txBody>
          <a:bodyPr vert="horz" lIns="0" tIns="34287" rIns="0" bIns="34287"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8912" y="1207008"/>
            <a:ext cx="11277600" cy="486460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Box 13"/>
          <p:cNvSpPr txBox="1"/>
          <p:nvPr userDrawn="1"/>
        </p:nvSpPr>
        <p:spPr>
          <a:xfrm>
            <a:off x="4240954" y="6601287"/>
            <a:ext cx="3673537" cy="192354"/>
          </a:xfrm>
          <a:prstGeom prst="rect">
            <a:avLst/>
          </a:prstGeom>
          <a:noFill/>
        </p:spPr>
        <p:txBody>
          <a:bodyPr wrap="square" lIns="68575" tIns="34287" rIns="68575" bIns="34287" rtlCol="0" anchor="ctr">
            <a:spAutoFit/>
          </a:bodyPr>
          <a:lstStyle/>
          <a:p>
            <a:pPr algn="ctr" defTabSz="685723" fontAlgn="auto">
              <a:lnSpc>
                <a:spcPct val="100000"/>
              </a:lnSpc>
              <a:spcBef>
                <a:spcPts val="0"/>
              </a:spcBef>
              <a:spcAft>
                <a:spcPts val="0"/>
              </a:spcAft>
            </a:pPr>
            <a:r>
              <a:rPr lang="en-US" sz="800" dirty="0">
                <a:solidFill>
                  <a:srgbClr val="4C6C9C"/>
                </a:solidFill>
                <a:latin typeface="IBM Plex Sans" panose="020B0503050203000203" pitchFamily="34" charset="0"/>
                <a:cs typeface="Arial" panose="020B0604020202020204" pitchFamily="34" charset="0"/>
                <a:sym typeface="Calibri" panose="020F0502020204030204" pitchFamily="34" charset="0"/>
              </a:rPr>
              <a:t>IBM CONFIDENTIAL</a:t>
            </a:r>
          </a:p>
        </p:txBody>
      </p:sp>
      <p:sp>
        <p:nvSpPr>
          <p:cNvPr id="9" name="TextBox 8"/>
          <p:cNvSpPr txBox="1"/>
          <p:nvPr userDrawn="1"/>
        </p:nvSpPr>
        <p:spPr>
          <a:xfrm>
            <a:off x="423140" y="6598693"/>
            <a:ext cx="234461" cy="127000"/>
          </a:xfrm>
          <a:prstGeom prst="rect">
            <a:avLst/>
          </a:prstGeom>
          <a:noFill/>
          <a:ln/>
          <a:effectLst/>
        </p:spPr>
        <p:txBody>
          <a:bodyPr wrap="none" lIns="0" tIns="0" rIns="0" bIns="0" rtlCol="0" anchor="t">
            <a:noAutofit/>
          </a:bodyPr>
          <a:lstStyle/>
          <a:p>
            <a:pPr algn="r" defTabSz="685723" fontAlgn="auto">
              <a:lnSpc>
                <a:spcPct val="100000"/>
              </a:lnSpc>
              <a:spcBef>
                <a:spcPts val="0"/>
              </a:spcBef>
              <a:spcAft>
                <a:spcPts val="0"/>
              </a:spcAft>
              <a:defRPr/>
            </a:pPr>
            <a:fld id="{9D53E389-1311-4796-9190-1F74A8EADEA2}" type="slidenum">
              <a:rPr lang="en-US" sz="1067" smtClean="0">
                <a:solidFill>
                  <a:srgbClr val="000000"/>
                </a:solidFill>
                <a:latin typeface="IBM Plex Sans" panose="020B0503050203000203" pitchFamily="34" charset="0"/>
                <a:cs typeface="Arial" panose="020B0604020202020204" pitchFamily="34" charset="0"/>
                <a:sym typeface="Calibri" panose="020F0502020204030204" pitchFamily="34" charset="0"/>
              </a:rPr>
              <a:pPr algn="r" defTabSz="685723" fontAlgn="auto">
                <a:lnSpc>
                  <a:spcPct val="100000"/>
                </a:lnSpc>
                <a:spcBef>
                  <a:spcPts val="0"/>
                </a:spcBef>
                <a:spcAft>
                  <a:spcPts val="0"/>
                </a:spcAft>
                <a:defRPr/>
              </a:pPr>
              <a:t>‹#›</a:t>
            </a:fld>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a:p>
            <a:pPr defTabSz="457149">
              <a:lnSpc>
                <a:spcPct val="100000"/>
              </a:lnSpc>
            </a:pPr>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pic>
        <p:nvPicPr>
          <p:cNvPr id="10" name="Picture 53" descr="IBM-logo-50-black"/>
          <p:cNvPicPr>
            <a:picLocks noChangeAspect="1" noChangeArrowheads="1"/>
          </p:cNvPicPr>
          <p:nvPr userDrawn="1"/>
        </p:nvPicPr>
        <p:blipFill>
          <a:blip r:embed="rId12" cstate="print"/>
          <a:srcRect/>
          <a:stretch>
            <a:fillRect/>
          </a:stretch>
        </p:blipFill>
        <p:spPr bwMode="auto">
          <a:xfrm>
            <a:off x="11887613" y="6086159"/>
            <a:ext cx="215900" cy="577851"/>
          </a:xfrm>
          <a:prstGeom prst="rect">
            <a:avLst/>
          </a:prstGeom>
          <a:noFill/>
        </p:spPr>
      </p:pic>
    </p:spTree>
    <p:extLst>
      <p:ext uri="{BB962C8B-B14F-4D97-AF65-F5344CB8AC3E}">
        <p14:creationId xmlns:p14="http://schemas.microsoft.com/office/powerpoint/2010/main" val="165532177"/>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Lst>
  <p:hf hdr="0" ftr="0" dt="0"/>
  <p:txStyles>
    <p:titleStyle>
      <a:lvl1pPr algn="l" defTabSz="685723" rtl="0" eaLnBrk="1" latinLnBrk="0" hangingPunct="1">
        <a:spcBef>
          <a:spcPct val="0"/>
        </a:spcBef>
        <a:buNone/>
        <a:defRPr sz="2667" b="1" kern="1200">
          <a:solidFill>
            <a:srgbClr val="4C6C9C"/>
          </a:solidFill>
          <a:latin typeface="IBM Plex Sans" panose="020B0503050203000203" pitchFamily="34" charset="0"/>
          <a:ea typeface="+mj-ea"/>
          <a:cs typeface="+mj-cs"/>
        </a:defRPr>
      </a:lvl1pPr>
    </p:titleStyle>
    <p:bodyStyle>
      <a:lvl1pPr marL="0" indent="0" algn="l" defTabSz="685723" rtl="0" eaLnBrk="1" latinLnBrk="0" hangingPunct="1">
        <a:spcBef>
          <a:spcPct val="20000"/>
        </a:spcBef>
        <a:buFontTx/>
        <a:buNone/>
        <a:defRPr sz="1600" b="1" kern="1200">
          <a:solidFill>
            <a:srgbClr val="00B0DA"/>
          </a:solidFill>
          <a:latin typeface="IBM Plex Sans" panose="020B0503050203000203" pitchFamily="34" charset="0"/>
          <a:ea typeface="+mn-ea"/>
          <a:cs typeface="+mn-cs"/>
        </a:defRPr>
      </a:lvl1pPr>
      <a:lvl2pPr marL="342862"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2pPr>
      <a:lvl3pPr marL="685723"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3pPr>
      <a:lvl4pPr marL="1032157" indent="-17500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4pPr>
      <a:lvl5pPr marL="1544068" indent="-17262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5pPr>
      <a:lvl6pPr marL="1885738"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6pPr>
      <a:lvl7pPr marL="2228599"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7pPr>
      <a:lvl8pPr marL="2571460"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8pPr>
      <a:lvl9pPr marL="2914322"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9pPr>
    </p:bodyStyle>
    <p:otherStyle>
      <a:defPPr>
        <a:defRPr lang="en-US"/>
      </a:defPPr>
      <a:lvl1pPr marL="0" algn="l" defTabSz="685723" rtl="0" eaLnBrk="1" latinLnBrk="0" hangingPunct="1">
        <a:defRPr sz="1333" kern="1200">
          <a:solidFill>
            <a:schemeClr val="tx1"/>
          </a:solidFill>
          <a:latin typeface="+mn-lt"/>
          <a:ea typeface="+mn-ea"/>
          <a:cs typeface="+mn-cs"/>
        </a:defRPr>
      </a:lvl1pPr>
      <a:lvl2pPr marL="342862" algn="l" defTabSz="685723" rtl="0" eaLnBrk="1" latinLnBrk="0" hangingPunct="1">
        <a:defRPr sz="1333" kern="1200">
          <a:solidFill>
            <a:schemeClr val="tx1"/>
          </a:solidFill>
          <a:latin typeface="+mn-lt"/>
          <a:ea typeface="+mn-ea"/>
          <a:cs typeface="+mn-cs"/>
        </a:defRPr>
      </a:lvl2pPr>
      <a:lvl3pPr marL="685723" algn="l" defTabSz="685723" rtl="0" eaLnBrk="1" latinLnBrk="0" hangingPunct="1">
        <a:defRPr sz="1333" kern="1200">
          <a:solidFill>
            <a:schemeClr val="tx1"/>
          </a:solidFill>
          <a:latin typeface="+mn-lt"/>
          <a:ea typeface="+mn-ea"/>
          <a:cs typeface="+mn-cs"/>
        </a:defRPr>
      </a:lvl3pPr>
      <a:lvl4pPr marL="1028585" algn="l" defTabSz="685723" rtl="0" eaLnBrk="1" latinLnBrk="0" hangingPunct="1">
        <a:defRPr sz="1333" kern="1200">
          <a:solidFill>
            <a:schemeClr val="tx1"/>
          </a:solidFill>
          <a:latin typeface="+mn-lt"/>
          <a:ea typeface="+mn-ea"/>
          <a:cs typeface="+mn-cs"/>
        </a:defRPr>
      </a:lvl4pPr>
      <a:lvl5pPr marL="1371446" algn="l" defTabSz="685723" rtl="0" eaLnBrk="1" latinLnBrk="0" hangingPunct="1">
        <a:defRPr sz="1333" kern="1200">
          <a:solidFill>
            <a:schemeClr val="tx1"/>
          </a:solidFill>
          <a:latin typeface="+mn-lt"/>
          <a:ea typeface="+mn-ea"/>
          <a:cs typeface="+mn-cs"/>
        </a:defRPr>
      </a:lvl5pPr>
      <a:lvl6pPr marL="1714308" algn="l" defTabSz="685723" rtl="0" eaLnBrk="1" latinLnBrk="0" hangingPunct="1">
        <a:defRPr sz="1333" kern="1200">
          <a:solidFill>
            <a:schemeClr val="tx1"/>
          </a:solidFill>
          <a:latin typeface="+mn-lt"/>
          <a:ea typeface="+mn-ea"/>
          <a:cs typeface="+mn-cs"/>
        </a:defRPr>
      </a:lvl6pPr>
      <a:lvl7pPr marL="2057169" algn="l" defTabSz="685723" rtl="0" eaLnBrk="1" latinLnBrk="0" hangingPunct="1">
        <a:defRPr sz="1333" kern="1200">
          <a:solidFill>
            <a:schemeClr val="tx1"/>
          </a:solidFill>
          <a:latin typeface="+mn-lt"/>
          <a:ea typeface="+mn-ea"/>
          <a:cs typeface="+mn-cs"/>
        </a:defRPr>
      </a:lvl7pPr>
      <a:lvl8pPr marL="2400028" algn="l" defTabSz="685723" rtl="0" eaLnBrk="1" latinLnBrk="0" hangingPunct="1">
        <a:defRPr sz="1333" kern="1200">
          <a:solidFill>
            <a:schemeClr val="tx1"/>
          </a:solidFill>
          <a:latin typeface="+mn-lt"/>
          <a:ea typeface="+mn-ea"/>
          <a:cs typeface="+mn-cs"/>
        </a:defRPr>
      </a:lvl8pPr>
      <a:lvl9pPr marL="2742890" algn="l" defTabSz="685723" rtl="0" eaLnBrk="1" latinLnBrk="0" hangingPunct="1">
        <a:defRPr sz="1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8111067" cy="660400"/>
          </a:xfrm>
        </p:spPr>
        <p:txBody>
          <a:bodyPr/>
          <a:lstStyle/>
          <a:p>
            <a:r>
              <a:rPr lang="en-US" dirty="0">
                <a:latin typeface="IBM Plex Sans" panose="020B0503050203000203" pitchFamily="34" charset="77"/>
              </a:rPr>
              <a:t>Hyperledger Fabric</a:t>
            </a:r>
          </a:p>
        </p:txBody>
      </p:sp>
      <p:sp>
        <p:nvSpPr>
          <p:cNvPr id="6" name="Text Placeholder 5"/>
          <p:cNvSpPr>
            <a:spLocks noGrp="1"/>
          </p:cNvSpPr>
          <p:nvPr>
            <p:ph type="body" sz="quarter" idx="11"/>
          </p:nvPr>
        </p:nvSpPr>
        <p:spPr>
          <a:xfrm>
            <a:off x="167640" y="3374046"/>
            <a:ext cx="4064000" cy="1007245"/>
          </a:xfrm>
        </p:spPr>
        <p:txBody>
          <a:bodyPr/>
          <a:lstStyle/>
          <a:p>
            <a:r>
              <a:rPr lang="en-US" dirty="0">
                <a:latin typeface="IBM Plex Sans" panose="020B0503050203000203" pitchFamily="34" charset="77"/>
              </a:rPr>
              <a:t>Richard Marques</a:t>
            </a:r>
          </a:p>
          <a:p>
            <a:r>
              <a:rPr lang="en-US" dirty="0" err="1">
                <a:latin typeface="IBM Plex Sans" panose="020B0503050203000203" pitchFamily="34" charset="77"/>
              </a:rPr>
              <a:t>rseberin@br.ibm.com</a:t>
            </a:r>
            <a:endParaRPr lang="en-US" dirty="0">
              <a:latin typeface="IBM Plex Sans" panose="020B0503050203000203" pitchFamily="34" charset="77"/>
            </a:endParaRPr>
          </a:p>
        </p:txBody>
      </p:sp>
      <p:sp>
        <p:nvSpPr>
          <p:cNvPr id="7" name="Text Placeholder 6"/>
          <p:cNvSpPr>
            <a:spLocks noGrp="1"/>
          </p:cNvSpPr>
          <p:nvPr>
            <p:ph type="body" sz="quarter" idx="13"/>
          </p:nvPr>
        </p:nvSpPr>
        <p:spPr>
          <a:xfrm>
            <a:off x="167641" y="1000617"/>
            <a:ext cx="8129692" cy="1068088"/>
          </a:xfrm>
        </p:spPr>
        <p:txBody>
          <a:bodyPr>
            <a:normAutofit fontScale="85000" lnSpcReduction="20000"/>
          </a:bodyPr>
          <a:lstStyle/>
          <a:p>
            <a:r>
              <a:rPr lang="pt-BR" dirty="0">
                <a:latin typeface="IBM Plex Sans" panose="020B0503050203000203" pitchFamily="34" charset="77"/>
              </a:rPr>
              <a:t>Workshop de infraestrutura</a:t>
            </a:r>
          </a:p>
          <a:p>
            <a:endParaRPr lang="pt-BR" dirty="0">
              <a:latin typeface="IBM Plex Sans" panose="020B0503050203000203" pitchFamily="34" charset="77"/>
            </a:endParaRPr>
          </a:p>
          <a:p>
            <a:r>
              <a:rPr lang="pt-BR" sz="3300" dirty="0">
                <a:latin typeface="IBM Plex Sans" panose="020B0503050203000203" pitchFamily="34" charset="77"/>
              </a:rPr>
              <a:t>Módulo 01 - Introdução</a:t>
            </a:r>
          </a:p>
        </p:txBody>
      </p:sp>
    </p:spTree>
    <p:extLst>
      <p:ext uri="{BB962C8B-B14F-4D97-AF65-F5344CB8AC3E}">
        <p14:creationId xmlns:p14="http://schemas.microsoft.com/office/powerpoint/2010/main" val="120532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Redes de negócios, riqueza e mercados</a:t>
            </a:r>
          </a:p>
          <a:p>
            <a:endParaRPr lang="pt-BR" dirty="0"/>
          </a:p>
        </p:txBody>
      </p:sp>
      <p:sp>
        <p:nvSpPr>
          <p:cNvPr id="2" name="CaixaDeTexto 1">
            <a:extLst>
              <a:ext uri="{FF2B5EF4-FFF2-40B4-BE49-F238E27FC236}">
                <a16:creationId xmlns:a16="http://schemas.microsoft.com/office/drawing/2014/main" xmlns="" id="{ECA192D1-0991-9240-BA9E-850F7644EE02}"/>
              </a:ext>
            </a:extLst>
          </p:cNvPr>
          <p:cNvSpPr txBox="1"/>
          <p:nvPr/>
        </p:nvSpPr>
        <p:spPr>
          <a:xfrm>
            <a:off x="504093" y="1430214"/>
            <a:ext cx="10785231" cy="4832092"/>
          </a:xfrm>
          <a:prstGeom prst="rect">
            <a:avLst/>
          </a:prstGeom>
          <a:noFill/>
        </p:spPr>
        <p:txBody>
          <a:bodyPr wrap="square" rtlCol="0">
            <a:spAutoFit/>
          </a:bodyPr>
          <a:lstStyle/>
          <a:p>
            <a:r>
              <a:rPr lang="pt-BR" sz="2800" dirty="0">
                <a:solidFill>
                  <a:schemeClr val="tx2">
                    <a:lumMod val="75000"/>
                  </a:schemeClr>
                </a:solidFill>
              </a:rPr>
              <a:t>Redes de negócios</a:t>
            </a:r>
            <a:r>
              <a:rPr lang="pt-BR" sz="2800" dirty="0"/>
              <a:t>: benefício da conectividade</a:t>
            </a:r>
          </a:p>
          <a:p>
            <a:pPr marL="457200" indent="-457200">
              <a:buFont typeface="Arial" panose="020B0604020202020204" pitchFamily="34" charset="0"/>
              <a:buChar char="•"/>
            </a:pPr>
            <a:r>
              <a:rPr lang="pt-BR" sz="2800" dirty="0"/>
              <a:t>Participantes são clientes, fornecedores, bancos, parceiros</a:t>
            </a:r>
          </a:p>
          <a:p>
            <a:pPr marL="457200" indent="-457200">
              <a:buFont typeface="Arial" panose="020B0604020202020204" pitchFamily="34" charset="0"/>
              <a:buChar char="•"/>
            </a:pPr>
            <a:r>
              <a:rPr lang="pt-BR" sz="2800" dirty="0"/>
              <a:t>Sem limites geográficos (fronteiras)</a:t>
            </a:r>
          </a:p>
          <a:p>
            <a:pPr marL="457200" indent="-457200">
              <a:buFont typeface="Arial" panose="020B0604020202020204" pitchFamily="34" charset="0"/>
              <a:buChar char="•"/>
            </a:pPr>
            <a:endParaRPr lang="pt-BR" sz="2800" dirty="0"/>
          </a:p>
          <a:p>
            <a:r>
              <a:rPr lang="pt-BR" sz="2800" dirty="0">
                <a:solidFill>
                  <a:schemeClr val="tx2">
                    <a:lumMod val="75000"/>
                  </a:schemeClr>
                </a:solidFill>
              </a:rPr>
              <a:t>Riqueza</a:t>
            </a:r>
            <a:r>
              <a:rPr lang="pt-BR" sz="2800" dirty="0"/>
              <a:t>: gerado através do fluxo de bens e serviços através da rede de negócio dentro de transações e contratos</a:t>
            </a:r>
          </a:p>
          <a:p>
            <a:endParaRPr lang="pt-BR" sz="2800" dirty="0"/>
          </a:p>
          <a:p>
            <a:r>
              <a:rPr lang="pt-BR" sz="2800" dirty="0">
                <a:solidFill>
                  <a:schemeClr val="tx2">
                    <a:lumMod val="75000"/>
                  </a:schemeClr>
                </a:solidFill>
              </a:rPr>
              <a:t>Mercados</a:t>
            </a:r>
            <a:r>
              <a:rPr lang="pt-BR" sz="2800" dirty="0"/>
              <a:t>: são parte central neste processo:</a:t>
            </a:r>
          </a:p>
          <a:p>
            <a:pPr marL="457200" indent="-457200">
              <a:buFont typeface="Arial" panose="020B0604020202020204" pitchFamily="34" charset="0"/>
              <a:buChar char="•"/>
            </a:pPr>
            <a:r>
              <a:rPr lang="pt-BR" sz="2800" dirty="0"/>
              <a:t>Púbico (comida, registro de veículos)</a:t>
            </a:r>
          </a:p>
          <a:p>
            <a:pPr marL="457200" indent="-457200">
              <a:buFont typeface="Arial" panose="020B0604020202020204" pitchFamily="34" charset="0"/>
              <a:buChar char="•"/>
            </a:pPr>
            <a:r>
              <a:rPr lang="pt-BR" sz="2800" dirty="0"/>
              <a:t>Privado (cadeia de fornecimento, rede bancária, propriedade)</a:t>
            </a:r>
          </a:p>
          <a:p>
            <a:pPr marL="457200" indent="-457200">
              <a:buFont typeface="Arial" panose="020B0604020202020204" pitchFamily="34" charset="0"/>
              <a:buChar char="•"/>
            </a:pPr>
            <a:endParaRPr lang="pt-BR" sz="2800" dirty="0"/>
          </a:p>
        </p:txBody>
      </p:sp>
    </p:spTree>
    <p:extLst>
      <p:ext uri="{BB962C8B-B14F-4D97-AF65-F5344CB8AC3E}">
        <p14:creationId xmlns:p14="http://schemas.microsoft.com/office/powerpoint/2010/main" val="224888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Transferindo ativos, construindo valor</a:t>
            </a:r>
          </a:p>
          <a:p>
            <a:endParaRPr lang="pt-BR" dirty="0"/>
          </a:p>
        </p:txBody>
      </p:sp>
      <p:sp>
        <p:nvSpPr>
          <p:cNvPr id="2" name="CaixaDeTexto 1">
            <a:extLst>
              <a:ext uri="{FF2B5EF4-FFF2-40B4-BE49-F238E27FC236}">
                <a16:creationId xmlns:a16="http://schemas.microsoft.com/office/drawing/2014/main" xmlns="" id="{ECA192D1-0991-9240-BA9E-850F7644EE02}"/>
              </a:ext>
            </a:extLst>
          </p:cNvPr>
          <p:cNvSpPr txBox="1"/>
          <p:nvPr/>
        </p:nvSpPr>
        <p:spPr>
          <a:xfrm>
            <a:off x="457201" y="954619"/>
            <a:ext cx="10785231" cy="1200329"/>
          </a:xfrm>
          <a:prstGeom prst="rect">
            <a:avLst/>
          </a:prstGeom>
          <a:noFill/>
        </p:spPr>
        <p:txBody>
          <a:bodyPr wrap="square" rtlCol="0">
            <a:spAutoFit/>
          </a:bodyPr>
          <a:lstStyle/>
          <a:p>
            <a:r>
              <a:rPr lang="pt-BR" sz="2400" dirty="0">
                <a:solidFill>
                  <a:schemeClr val="tx2">
                    <a:lumMod val="75000"/>
                  </a:schemeClr>
                </a:solidFill>
              </a:rPr>
              <a:t>Qualquer coisa que pode ser propriedade de alguém, ou controlado para produzir valor pode ser um ativo</a:t>
            </a:r>
            <a:endParaRPr lang="pt-BR" sz="2400" dirty="0"/>
          </a:p>
          <a:p>
            <a:pPr marL="457200" indent="-457200">
              <a:buFont typeface="Arial" panose="020B0604020202020204" pitchFamily="34" charset="0"/>
              <a:buChar char="•"/>
            </a:pPr>
            <a:endParaRPr lang="pt-BR" sz="2400" dirty="0"/>
          </a:p>
        </p:txBody>
      </p:sp>
      <p:pic>
        <p:nvPicPr>
          <p:cNvPr id="4" name="Imagem 3">
            <a:extLst>
              <a:ext uri="{FF2B5EF4-FFF2-40B4-BE49-F238E27FC236}">
                <a16:creationId xmlns:a16="http://schemas.microsoft.com/office/drawing/2014/main" xmlns="" id="{C8A71C86-C178-1644-BED9-7E63F94936E0}"/>
              </a:ext>
            </a:extLst>
          </p:cNvPr>
          <p:cNvPicPr>
            <a:picLocks noChangeAspect="1"/>
          </p:cNvPicPr>
          <p:nvPr/>
        </p:nvPicPr>
        <p:blipFill>
          <a:blip r:embed="rId2"/>
          <a:stretch>
            <a:fillRect/>
          </a:stretch>
        </p:blipFill>
        <p:spPr>
          <a:xfrm>
            <a:off x="557823" y="2154948"/>
            <a:ext cx="3358515" cy="1527908"/>
          </a:xfrm>
          <a:prstGeom prst="rect">
            <a:avLst/>
          </a:prstGeom>
        </p:spPr>
      </p:pic>
      <p:sp>
        <p:nvSpPr>
          <p:cNvPr id="5" name="CaixaDeTexto 4">
            <a:extLst>
              <a:ext uri="{FF2B5EF4-FFF2-40B4-BE49-F238E27FC236}">
                <a16:creationId xmlns:a16="http://schemas.microsoft.com/office/drawing/2014/main" xmlns="" id="{25865213-927E-8F40-95AF-9FC09616C3E7}"/>
              </a:ext>
            </a:extLst>
          </p:cNvPr>
          <p:cNvSpPr txBox="1"/>
          <p:nvPr/>
        </p:nvSpPr>
        <p:spPr>
          <a:xfrm>
            <a:off x="557823" y="3915508"/>
            <a:ext cx="3580423" cy="1754326"/>
          </a:xfrm>
          <a:prstGeom prst="rect">
            <a:avLst/>
          </a:prstGeom>
          <a:noFill/>
        </p:spPr>
        <p:txBody>
          <a:bodyPr wrap="square" rtlCol="0">
            <a:spAutoFit/>
          </a:bodyPr>
          <a:lstStyle/>
          <a:p>
            <a:r>
              <a:rPr lang="pt-BR" sz="2400" b="1" dirty="0">
                <a:solidFill>
                  <a:schemeClr val="tx2">
                    <a:lumMod val="75000"/>
                  </a:schemeClr>
                </a:solidFill>
              </a:rPr>
              <a:t>2 tipos fundamentais de ativos:</a:t>
            </a:r>
          </a:p>
          <a:p>
            <a:endParaRPr lang="pt-BR" sz="2000" dirty="0"/>
          </a:p>
          <a:p>
            <a:pPr marL="285750" indent="-285750">
              <a:buFont typeface="Arial" panose="020B0604020202020204" pitchFamily="34" charset="0"/>
              <a:buChar char="•"/>
            </a:pPr>
            <a:r>
              <a:rPr lang="pt-BR" sz="2000" dirty="0"/>
              <a:t>Tangíveis: casa, carro, </a:t>
            </a:r>
            <a:r>
              <a:rPr lang="pt-BR" sz="2000" dirty="0" err="1"/>
              <a:t>etc</a:t>
            </a:r>
            <a:endParaRPr lang="pt-BR" sz="2000" dirty="0"/>
          </a:p>
          <a:p>
            <a:pPr marL="285750" indent="-285750">
              <a:buFont typeface="Arial" panose="020B0604020202020204" pitchFamily="34" charset="0"/>
              <a:buChar char="•"/>
            </a:pPr>
            <a:r>
              <a:rPr lang="pt-BR" sz="2000" dirty="0"/>
              <a:t>Intangíveis: financiamento</a:t>
            </a:r>
          </a:p>
        </p:txBody>
      </p:sp>
      <p:pic>
        <p:nvPicPr>
          <p:cNvPr id="6" name="Imagem 5">
            <a:extLst>
              <a:ext uri="{FF2B5EF4-FFF2-40B4-BE49-F238E27FC236}">
                <a16:creationId xmlns:a16="http://schemas.microsoft.com/office/drawing/2014/main" xmlns="" id="{0EFBF507-C90F-0441-920F-4B06DA280542}"/>
              </a:ext>
            </a:extLst>
          </p:cNvPr>
          <p:cNvPicPr>
            <a:picLocks noChangeAspect="1"/>
          </p:cNvPicPr>
          <p:nvPr/>
        </p:nvPicPr>
        <p:blipFill>
          <a:blip r:embed="rId3"/>
          <a:stretch>
            <a:fillRect/>
          </a:stretch>
        </p:blipFill>
        <p:spPr>
          <a:xfrm>
            <a:off x="4416742" y="2223187"/>
            <a:ext cx="3358515" cy="1481917"/>
          </a:xfrm>
          <a:prstGeom prst="rect">
            <a:avLst/>
          </a:prstGeom>
        </p:spPr>
      </p:pic>
      <p:sp>
        <p:nvSpPr>
          <p:cNvPr id="7" name="CaixaDeTexto 6">
            <a:extLst>
              <a:ext uri="{FF2B5EF4-FFF2-40B4-BE49-F238E27FC236}">
                <a16:creationId xmlns:a16="http://schemas.microsoft.com/office/drawing/2014/main" xmlns="" id="{68E3BAD2-A57D-3749-A119-E23FC747FA61}"/>
              </a:ext>
            </a:extLst>
          </p:cNvPr>
          <p:cNvSpPr txBox="1"/>
          <p:nvPr/>
        </p:nvSpPr>
        <p:spPr>
          <a:xfrm>
            <a:off x="4403260" y="3915508"/>
            <a:ext cx="3580423" cy="2062103"/>
          </a:xfrm>
          <a:prstGeom prst="rect">
            <a:avLst/>
          </a:prstGeom>
          <a:noFill/>
        </p:spPr>
        <p:txBody>
          <a:bodyPr wrap="square" rtlCol="0">
            <a:spAutoFit/>
          </a:bodyPr>
          <a:lstStyle/>
          <a:p>
            <a:r>
              <a:rPr lang="pt-BR" sz="2400" b="1" dirty="0">
                <a:solidFill>
                  <a:schemeClr val="tx2">
                    <a:lumMod val="75000"/>
                  </a:schemeClr>
                </a:solidFill>
              </a:rPr>
              <a:t>Ativos intangíveis são subdivididos:</a:t>
            </a:r>
          </a:p>
          <a:p>
            <a:endParaRPr lang="pt-BR" sz="2000" dirty="0"/>
          </a:p>
          <a:p>
            <a:pPr marL="285750" indent="-285750">
              <a:buFont typeface="Arial" panose="020B0604020202020204" pitchFamily="34" charset="0"/>
              <a:buChar char="•"/>
            </a:pPr>
            <a:r>
              <a:rPr lang="pt-BR" sz="2000" dirty="0"/>
              <a:t>Financeiro: vínculo</a:t>
            </a:r>
          </a:p>
          <a:p>
            <a:pPr marL="285750" indent="-285750">
              <a:buFont typeface="Arial" panose="020B0604020202020204" pitchFamily="34" charset="0"/>
              <a:buChar char="•"/>
            </a:pPr>
            <a:r>
              <a:rPr lang="pt-BR" sz="2000" dirty="0"/>
              <a:t>Intelectual: patentes</a:t>
            </a:r>
          </a:p>
          <a:p>
            <a:pPr marL="285750" indent="-285750">
              <a:buFont typeface="Arial" panose="020B0604020202020204" pitchFamily="34" charset="0"/>
              <a:buChar char="•"/>
            </a:pPr>
            <a:r>
              <a:rPr lang="pt-BR" sz="2000" dirty="0"/>
              <a:t>Digital: dados, música</a:t>
            </a:r>
          </a:p>
        </p:txBody>
      </p:sp>
      <p:pic>
        <p:nvPicPr>
          <p:cNvPr id="8" name="Imagem 7">
            <a:extLst>
              <a:ext uri="{FF2B5EF4-FFF2-40B4-BE49-F238E27FC236}">
                <a16:creationId xmlns:a16="http://schemas.microsoft.com/office/drawing/2014/main" xmlns="" id="{C1031EDC-E097-294F-9597-E4E51FDA6D65}"/>
              </a:ext>
            </a:extLst>
          </p:cNvPr>
          <p:cNvPicPr>
            <a:picLocks noChangeAspect="1"/>
          </p:cNvPicPr>
          <p:nvPr/>
        </p:nvPicPr>
        <p:blipFill>
          <a:blip r:embed="rId4"/>
          <a:stretch>
            <a:fillRect/>
          </a:stretch>
        </p:blipFill>
        <p:spPr>
          <a:xfrm>
            <a:off x="8216695" y="2223187"/>
            <a:ext cx="3417482" cy="1481917"/>
          </a:xfrm>
          <a:prstGeom prst="rect">
            <a:avLst/>
          </a:prstGeom>
        </p:spPr>
      </p:pic>
      <p:sp>
        <p:nvSpPr>
          <p:cNvPr id="9" name="CaixaDeTexto 8">
            <a:extLst>
              <a:ext uri="{FF2B5EF4-FFF2-40B4-BE49-F238E27FC236}">
                <a16:creationId xmlns:a16="http://schemas.microsoft.com/office/drawing/2014/main" xmlns="" id="{C9144D78-BE06-0244-B120-E0DF35AF64D8}"/>
              </a:ext>
            </a:extLst>
          </p:cNvPr>
          <p:cNvSpPr txBox="1"/>
          <p:nvPr/>
        </p:nvSpPr>
        <p:spPr>
          <a:xfrm>
            <a:off x="8216695" y="3915508"/>
            <a:ext cx="3580423" cy="1446550"/>
          </a:xfrm>
          <a:prstGeom prst="rect">
            <a:avLst/>
          </a:prstGeom>
          <a:noFill/>
        </p:spPr>
        <p:txBody>
          <a:bodyPr wrap="square" rtlCol="0">
            <a:spAutoFit/>
          </a:bodyPr>
          <a:lstStyle/>
          <a:p>
            <a:r>
              <a:rPr lang="pt-BR" sz="2400" b="1" dirty="0">
                <a:solidFill>
                  <a:schemeClr val="tx2">
                    <a:lumMod val="75000"/>
                  </a:schemeClr>
                </a:solidFill>
              </a:rPr>
              <a:t>Dinheiro também é um ativo: </a:t>
            </a:r>
          </a:p>
          <a:p>
            <a:endParaRPr lang="pt-BR" sz="2000" dirty="0"/>
          </a:p>
          <a:p>
            <a:pPr marL="285750" indent="-285750">
              <a:buFont typeface="Arial" panose="020B0604020202020204" pitchFamily="34" charset="0"/>
              <a:buChar char="•"/>
            </a:pPr>
            <a:r>
              <a:rPr lang="pt-BR" sz="2000" dirty="0"/>
              <a:t>Tem propriedade anônima</a:t>
            </a:r>
          </a:p>
        </p:txBody>
      </p:sp>
    </p:spTree>
    <p:extLst>
      <p:ext uri="{BB962C8B-B14F-4D97-AF65-F5344CB8AC3E}">
        <p14:creationId xmlns:p14="http://schemas.microsoft.com/office/powerpoint/2010/main" val="694894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Livro Caixa (</a:t>
            </a:r>
            <a:r>
              <a:rPr lang="pt-BR" dirty="0" err="1"/>
              <a:t>Ledger</a:t>
            </a:r>
            <a:r>
              <a:rPr lang="pt-BR" dirty="0"/>
              <a:t>), Transações e Contratos</a:t>
            </a:r>
          </a:p>
          <a:p>
            <a:endParaRPr lang="pt-BR" dirty="0"/>
          </a:p>
        </p:txBody>
      </p:sp>
      <p:sp>
        <p:nvSpPr>
          <p:cNvPr id="2" name="CaixaDeTexto 1">
            <a:extLst>
              <a:ext uri="{FF2B5EF4-FFF2-40B4-BE49-F238E27FC236}">
                <a16:creationId xmlns:a16="http://schemas.microsoft.com/office/drawing/2014/main" xmlns="" id="{ECA192D1-0991-9240-BA9E-850F7644EE02}"/>
              </a:ext>
            </a:extLst>
          </p:cNvPr>
          <p:cNvSpPr txBox="1"/>
          <p:nvPr/>
        </p:nvSpPr>
        <p:spPr>
          <a:xfrm>
            <a:off x="504093" y="1430214"/>
            <a:ext cx="10785231" cy="4524315"/>
          </a:xfrm>
          <a:prstGeom prst="rect">
            <a:avLst/>
          </a:prstGeom>
          <a:noFill/>
        </p:spPr>
        <p:txBody>
          <a:bodyPr wrap="square" rtlCol="0">
            <a:spAutoFit/>
          </a:bodyPr>
          <a:lstStyle/>
          <a:p>
            <a:r>
              <a:rPr lang="pt-BR" sz="2400" dirty="0" err="1">
                <a:solidFill>
                  <a:schemeClr val="tx2">
                    <a:lumMod val="75000"/>
                  </a:schemeClr>
                </a:solidFill>
              </a:rPr>
              <a:t>Ledger</a:t>
            </a:r>
            <a:r>
              <a:rPr lang="pt-BR" sz="2400" dirty="0"/>
              <a:t>: Importante Log de todas as transações</a:t>
            </a:r>
          </a:p>
          <a:p>
            <a:pPr marL="457200" indent="-457200">
              <a:buFont typeface="Arial" panose="020B0604020202020204" pitchFamily="34" charset="0"/>
              <a:buChar char="•"/>
            </a:pPr>
            <a:r>
              <a:rPr lang="pt-BR" sz="2400" dirty="0"/>
              <a:t>Descreve as entradas e saídas do negócio</a:t>
            </a:r>
          </a:p>
          <a:p>
            <a:pPr marL="457200" indent="-457200">
              <a:buFont typeface="Arial" panose="020B0604020202020204" pitchFamily="34" charset="0"/>
              <a:buChar char="•"/>
            </a:pPr>
            <a:endParaRPr lang="pt-BR" sz="2400" dirty="0"/>
          </a:p>
          <a:p>
            <a:r>
              <a:rPr lang="pt-BR" sz="2400" dirty="0">
                <a:solidFill>
                  <a:schemeClr val="tx2">
                    <a:lumMod val="75000"/>
                  </a:schemeClr>
                </a:solidFill>
              </a:rPr>
              <a:t>Transações</a:t>
            </a:r>
            <a:r>
              <a:rPr lang="pt-BR" sz="2400" dirty="0"/>
              <a:t>: A transferência de ativo entre participantes</a:t>
            </a:r>
          </a:p>
          <a:p>
            <a:pPr marL="457200" indent="-457200">
              <a:buFont typeface="Arial" panose="020B0604020202020204" pitchFamily="34" charset="0"/>
              <a:buChar char="•"/>
            </a:pPr>
            <a:r>
              <a:rPr lang="pt-BR" sz="2400" dirty="0"/>
              <a:t>Fulano vendeu o carro para o Beltrano</a:t>
            </a:r>
          </a:p>
          <a:p>
            <a:endParaRPr lang="pt-BR" sz="2400" dirty="0"/>
          </a:p>
          <a:p>
            <a:r>
              <a:rPr lang="pt-BR" sz="2400" dirty="0">
                <a:solidFill>
                  <a:schemeClr val="tx2">
                    <a:lumMod val="75000"/>
                  </a:schemeClr>
                </a:solidFill>
              </a:rPr>
              <a:t>Contratos</a:t>
            </a:r>
            <a:r>
              <a:rPr lang="pt-BR" sz="2400" dirty="0"/>
              <a:t>: as condições em que uma transação pode ocorrer</a:t>
            </a:r>
          </a:p>
          <a:p>
            <a:pPr marL="457200" indent="-457200">
              <a:buFont typeface="Arial" panose="020B0604020202020204" pitchFamily="34" charset="0"/>
              <a:buChar char="•"/>
            </a:pPr>
            <a:r>
              <a:rPr lang="pt-BR" sz="2400" dirty="0"/>
              <a:t>Se Fulano pagou dinheiro para um agente terceiro, transfere o carro</a:t>
            </a:r>
          </a:p>
          <a:p>
            <a:pPr marL="457200" indent="-457200">
              <a:buFont typeface="Arial" panose="020B0604020202020204" pitchFamily="34" charset="0"/>
              <a:buChar char="•"/>
            </a:pPr>
            <a:r>
              <a:rPr lang="pt-BR" sz="2400" dirty="0"/>
              <a:t>Se o carro não funcionar, o agente terceiro devolve o dinheiro para Fulano e não transfere o carro</a:t>
            </a:r>
          </a:p>
          <a:p>
            <a:pPr marL="457200" indent="-457200">
              <a:buFont typeface="Arial" panose="020B0604020202020204" pitchFamily="34" charset="0"/>
              <a:buChar char="•"/>
            </a:pPr>
            <a:r>
              <a:rPr lang="pt-BR" sz="2400" dirty="0"/>
              <a:t>Se o carro funcionar, o agente terceiro transfere o dinheiro para o Beltrano</a:t>
            </a:r>
          </a:p>
          <a:p>
            <a:pPr marL="457200" indent="-457200">
              <a:buFont typeface="Arial" panose="020B0604020202020204" pitchFamily="34" charset="0"/>
              <a:buChar char="•"/>
            </a:pPr>
            <a:endParaRPr lang="pt-BR" sz="2400" dirty="0"/>
          </a:p>
        </p:txBody>
      </p:sp>
      <p:pic>
        <p:nvPicPr>
          <p:cNvPr id="4" name="Imagem 3">
            <a:extLst>
              <a:ext uri="{FF2B5EF4-FFF2-40B4-BE49-F238E27FC236}">
                <a16:creationId xmlns:a16="http://schemas.microsoft.com/office/drawing/2014/main" xmlns="" id="{25ABE2D0-FD30-364E-9B62-18B713D11E7D}"/>
              </a:ext>
            </a:extLst>
          </p:cNvPr>
          <p:cNvPicPr>
            <a:picLocks noChangeAspect="1"/>
          </p:cNvPicPr>
          <p:nvPr/>
        </p:nvPicPr>
        <p:blipFill>
          <a:blip r:embed="rId2"/>
          <a:stretch>
            <a:fillRect/>
          </a:stretch>
        </p:blipFill>
        <p:spPr>
          <a:xfrm>
            <a:off x="8380793" y="1219199"/>
            <a:ext cx="3411156" cy="1431193"/>
          </a:xfrm>
          <a:prstGeom prst="rect">
            <a:avLst/>
          </a:prstGeom>
        </p:spPr>
      </p:pic>
    </p:spTree>
    <p:extLst>
      <p:ext uri="{BB962C8B-B14F-4D97-AF65-F5344CB8AC3E}">
        <p14:creationId xmlns:p14="http://schemas.microsoft.com/office/powerpoint/2010/main" val="305456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13F48135-140E-7044-96E3-90169FC22A8C}"/>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13</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F555A1CC-4639-FB45-ABCD-2995E3F2848D}"/>
              </a:ext>
            </a:extLst>
          </p:cNvPr>
          <p:cNvSpPr>
            <a:spLocks noGrp="1"/>
          </p:cNvSpPr>
          <p:nvPr>
            <p:ph type="body" sz="quarter" idx="13"/>
          </p:nvPr>
        </p:nvSpPr>
        <p:spPr/>
        <p:txBody>
          <a:bodyPr/>
          <a:lstStyle/>
          <a:p>
            <a:r>
              <a:rPr lang="pt-BR" dirty="0"/>
              <a:t>Problema: ineficiência, caro, vulnerável</a:t>
            </a:r>
          </a:p>
        </p:txBody>
      </p:sp>
      <p:pic>
        <p:nvPicPr>
          <p:cNvPr id="5" name="Imagem 4">
            <a:extLst>
              <a:ext uri="{FF2B5EF4-FFF2-40B4-BE49-F238E27FC236}">
                <a16:creationId xmlns:a16="http://schemas.microsoft.com/office/drawing/2014/main" xmlns="" id="{A569AA71-DC4C-C34B-86B6-53EDF99F60A3}"/>
              </a:ext>
            </a:extLst>
          </p:cNvPr>
          <p:cNvPicPr>
            <a:picLocks noChangeAspect="1"/>
          </p:cNvPicPr>
          <p:nvPr/>
        </p:nvPicPr>
        <p:blipFill>
          <a:blip r:embed="rId3"/>
          <a:stretch>
            <a:fillRect/>
          </a:stretch>
        </p:blipFill>
        <p:spPr>
          <a:xfrm>
            <a:off x="656492" y="1085236"/>
            <a:ext cx="10292861" cy="5236194"/>
          </a:xfrm>
          <a:prstGeom prst="rect">
            <a:avLst/>
          </a:prstGeom>
        </p:spPr>
      </p:pic>
    </p:spTree>
    <p:extLst>
      <p:ext uri="{BB962C8B-B14F-4D97-AF65-F5344CB8AC3E}">
        <p14:creationId xmlns:p14="http://schemas.microsoft.com/office/powerpoint/2010/main" val="44026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13F48135-140E-7044-96E3-90169FC22A8C}"/>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14</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F555A1CC-4639-FB45-ABCD-2995E3F2848D}"/>
              </a:ext>
            </a:extLst>
          </p:cNvPr>
          <p:cNvSpPr>
            <a:spLocks noGrp="1"/>
          </p:cNvSpPr>
          <p:nvPr>
            <p:ph type="body" sz="quarter" idx="13"/>
          </p:nvPr>
        </p:nvSpPr>
        <p:spPr/>
        <p:txBody>
          <a:bodyPr/>
          <a:lstStyle/>
          <a:p>
            <a:r>
              <a:rPr lang="pt-BR" dirty="0"/>
              <a:t>Solução</a:t>
            </a:r>
          </a:p>
        </p:txBody>
      </p:sp>
      <p:pic>
        <p:nvPicPr>
          <p:cNvPr id="4" name="Imagem 3">
            <a:extLst>
              <a:ext uri="{FF2B5EF4-FFF2-40B4-BE49-F238E27FC236}">
                <a16:creationId xmlns:a16="http://schemas.microsoft.com/office/drawing/2014/main" xmlns="" id="{E9CE066A-3E30-5948-8F19-DEEA7D9DC751}"/>
              </a:ext>
            </a:extLst>
          </p:cNvPr>
          <p:cNvPicPr>
            <a:picLocks noChangeAspect="1"/>
          </p:cNvPicPr>
          <p:nvPr/>
        </p:nvPicPr>
        <p:blipFill>
          <a:blip r:embed="rId3"/>
          <a:stretch>
            <a:fillRect/>
          </a:stretch>
        </p:blipFill>
        <p:spPr>
          <a:xfrm>
            <a:off x="1744060" y="1650514"/>
            <a:ext cx="8961715" cy="4705838"/>
          </a:xfrm>
          <a:prstGeom prst="rect">
            <a:avLst/>
          </a:prstGeom>
        </p:spPr>
      </p:pic>
      <p:sp>
        <p:nvSpPr>
          <p:cNvPr id="6" name="CaixaDeTexto 5">
            <a:extLst>
              <a:ext uri="{FF2B5EF4-FFF2-40B4-BE49-F238E27FC236}">
                <a16:creationId xmlns:a16="http://schemas.microsoft.com/office/drawing/2014/main" xmlns="" id="{9FCE37B3-1783-FB48-B8C3-6892A52E1BCD}"/>
              </a:ext>
            </a:extLst>
          </p:cNvPr>
          <p:cNvSpPr txBox="1"/>
          <p:nvPr/>
        </p:nvSpPr>
        <p:spPr>
          <a:xfrm>
            <a:off x="282985" y="814017"/>
            <a:ext cx="10877384" cy="646331"/>
          </a:xfrm>
          <a:prstGeom prst="rect">
            <a:avLst/>
          </a:prstGeom>
          <a:noFill/>
        </p:spPr>
        <p:txBody>
          <a:bodyPr wrap="square" rtlCol="0">
            <a:spAutoFit/>
          </a:bodyPr>
          <a:lstStyle/>
          <a:p>
            <a:r>
              <a:rPr lang="pt-BR" dirty="0">
                <a:solidFill>
                  <a:schemeClr val="tx2">
                    <a:lumMod val="75000"/>
                  </a:schemeClr>
                </a:solidFill>
              </a:rPr>
              <a:t>Um Livro caixa compartilhado, replicado e controlado, com suporte a consenso, procedência, imutabilidade e finalidade	</a:t>
            </a:r>
          </a:p>
        </p:txBody>
      </p:sp>
    </p:spTree>
    <p:extLst>
      <p:ext uri="{BB962C8B-B14F-4D97-AF65-F5344CB8AC3E}">
        <p14:creationId xmlns:p14="http://schemas.microsoft.com/office/powerpoint/2010/main" val="2948738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Diferentes tipos de </a:t>
            </a:r>
            <a:r>
              <a:rPr lang="pt-BR" dirty="0" err="1"/>
              <a:t>Blockchain</a:t>
            </a:r>
            <a:endParaRPr lang="pt-BR" dirty="0"/>
          </a:p>
          <a:p>
            <a:endParaRPr lang="pt-BR" dirty="0"/>
          </a:p>
        </p:txBody>
      </p:sp>
      <p:sp>
        <p:nvSpPr>
          <p:cNvPr id="2" name="CaixaDeTexto 1">
            <a:extLst>
              <a:ext uri="{FF2B5EF4-FFF2-40B4-BE49-F238E27FC236}">
                <a16:creationId xmlns:a16="http://schemas.microsoft.com/office/drawing/2014/main" xmlns="" id="{ECA192D1-0991-9240-BA9E-850F7644EE02}"/>
              </a:ext>
            </a:extLst>
          </p:cNvPr>
          <p:cNvSpPr txBox="1"/>
          <p:nvPr/>
        </p:nvSpPr>
        <p:spPr>
          <a:xfrm>
            <a:off x="504093" y="1430214"/>
            <a:ext cx="10785231" cy="4955203"/>
          </a:xfrm>
          <a:prstGeom prst="rect">
            <a:avLst/>
          </a:prstGeom>
          <a:noFill/>
        </p:spPr>
        <p:txBody>
          <a:bodyPr wrap="square" rtlCol="0">
            <a:spAutoFit/>
          </a:bodyPr>
          <a:lstStyle/>
          <a:p>
            <a:pPr marL="342900" indent="-342900">
              <a:buFont typeface="Arial" panose="020B0604020202020204" pitchFamily="34" charset="0"/>
              <a:buChar char="•"/>
            </a:pPr>
            <a:r>
              <a:rPr lang="pt-BR" sz="2400" dirty="0"/>
              <a:t>Qualquer solução de </a:t>
            </a:r>
            <a:r>
              <a:rPr lang="pt-BR" sz="2400" dirty="0" err="1"/>
              <a:t>blockchain</a:t>
            </a:r>
            <a:r>
              <a:rPr lang="pt-BR" sz="2400" dirty="0"/>
              <a:t> deve prover uma “</a:t>
            </a:r>
            <a:r>
              <a:rPr lang="pt-BR" sz="2400" b="1" dirty="0"/>
              <a:t>prova irrefutável</a:t>
            </a:r>
            <a:r>
              <a:rPr lang="pt-BR" sz="2400" dirty="0"/>
              <a:t>” sobre o conjunto de transações ocorridos entre os participantes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Diferentes tipos de </a:t>
            </a:r>
            <a:r>
              <a:rPr lang="pt-BR" sz="2400" dirty="0" err="1"/>
              <a:t>Blockchain</a:t>
            </a:r>
            <a:r>
              <a:rPr lang="pt-BR" sz="2400" dirty="0"/>
              <a:t> existem:</a:t>
            </a:r>
          </a:p>
          <a:p>
            <a:pPr marL="800100" lvl="1" indent="-342900">
              <a:buFont typeface="Arial" panose="020B0604020202020204" pitchFamily="34" charset="0"/>
              <a:buChar char="•"/>
            </a:pPr>
            <a:r>
              <a:rPr lang="pt-BR" sz="2400" dirty="0" err="1"/>
              <a:t>Bitcoin</a:t>
            </a:r>
            <a:r>
              <a:rPr lang="pt-BR" sz="2400" dirty="0"/>
              <a:t> é um exemplo de uma implementação pública não permissiva</a:t>
            </a:r>
          </a:p>
          <a:p>
            <a:pPr marL="800100" lvl="1" indent="-342900">
              <a:buFont typeface="Arial" panose="020B0604020202020204" pitchFamily="34" charset="0"/>
              <a:buChar char="•"/>
            </a:pPr>
            <a:r>
              <a:rPr lang="pt-BR" sz="2400" dirty="0"/>
              <a:t>Foi a primeira implementação do conceito </a:t>
            </a:r>
            <a:r>
              <a:rPr lang="pt-BR" sz="2400" dirty="0" err="1"/>
              <a:t>blockchain</a:t>
            </a:r>
            <a:endParaRPr lang="pt-BR" sz="2400" dirty="0"/>
          </a:p>
          <a:p>
            <a:pPr marL="800100" lvl="1" indent="-342900">
              <a:buFont typeface="Arial" panose="020B0604020202020204" pitchFamily="34" charset="0"/>
              <a:buChar char="•"/>
            </a:pPr>
            <a:r>
              <a:rPr lang="pt-BR" sz="2400" dirty="0"/>
              <a:t>Define </a:t>
            </a:r>
            <a:r>
              <a:rPr lang="pt-BR" sz="2400" dirty="0" err="1"/>
              <a:t>cripto</a:t>
            </a:r>
            <a:r>
              <a:rPr lang="pt-BR" sz="2400" dirty="0"/>
              <a:t>-moeda e seu livro de registro</a:t>
            </a:r>
          </a:p>
          <a:p>
            <a:pPr marL="800100" lvl="1"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err="1"/>
              <a:t>Blockchain</a:t>
            </a:r>
            <a:r>
              <a:rPr lang="pt-BR" sz="2400" dirty="0"/>
              <a:t> para negócios (</a:t>
            </a:r>
            <a:r>
              <a:rPr lang="pt-BR" sz="2400" dirty="0" err="1"/>
              <a:t>Hyperledger</a:t>
            </a:r>
            <a:r>
              <a:rPr lang="pt-BR" sz="2400" dirty="0"/>
              <a:t> </a:t>
            </a:r>
            <a:r>
              <a:rPr lang="pt-BR" sz="2400" dirty="0" err="1"/>
              <a:t>Fabric</a:t>
            </a:r>
            <a:r>
              <a:rPr lang="pt-BR" sz="2400" dirty="0"/>
              <a:t>) geralmente priorizam: </a:t>
            </a:r>
          </a:p>
          <a:p>
            <a:pPr marL="800100" lvl="1" indent="-342900">
              <a:buFont typeface="Arial" panose="020B0604020202020204" pitchFamily="34" charset="0"/>
              <a:buChar char="•"/>
            </a:pPr>
            <a:r>
              <a:rPr lang="pt-BR" sz="2400" dirty="0"/>
              <a:t>Ativos sobre </a:t>
            </a:r>
            <a:r>
              <a:rPr lang="pt-BR" sz="2400" dirty="0" err="1"/>
              <a:t>cripto-modea</a:t>
            </a:r>
            <a:endParaRPr lang="pt-BR" sz="2400" dirty="0"/>
          </a:p>
          <a:p>
            <a:pPr marL="800100" lvl="1" indent="-342900">
              <a:buFont typeface="Arial" panose="020B0604020202020204" pitchFamily="34" charset="0"/>
              <a:buChar char="•"/>
            </a:pPr>
            <a:r>
              <a:rPr lang="pt-BR" sz="2400" dirty="0"/>
              <a:t>Identidade sobre anonimato</a:t>
            </a:r>
          </a:p>
          <a:p>
            <a:pPr marL="800100" lvl="1" indent="-342900">
              <a:buFont typeface="Arial" panose="020B0604020202020204" pitchFamily="34" charset="0"/>
              <a:buChar char="•"/>
            </a:pPr>
            <a:r>
              <a:rPr lang="pt-BR" sz="2400" dirty="0"/>
              <a:t>Endosso seletivo sobre prova de trabalho</a:t>
            </a:r>
          </a:p>
          <a:p>
            <a:pPr marL="457200" indent="-457200">
              <a:buFont typeface="Arial" panose="020B0604020202020204" pitchFamily="34" charset="0"/>
              <a:buChar char="•"/>
            </a:pPr>
            <a:endParaRPr lang="pt-BR" sz="2800" dirty="0"/>
          </a:p>
        </p:txBody>
      </p:sp>
      <p:pic>
        <p:nvPicPr>
          <p:cNvPr id="4" name="Imagem 3">
            <a:extLst>
              <a:ext uri="{FF2B5EF4-FFF2-40B4-BE49-F238E27FC236}">
                <a16:creationId xmlns:a16="http://schemas.microsoft.com/office/drawing/2014/main" xmlns="" id="{941CC12A-30CD-8A42-AA43-6CF7D81EBF04}"/>
              </a:ext>
            </a:extLst>
          </p:cNvPr>
          <p:cNvPicPr>
            <a:picLocks noChangeAspect="1"/>
          </p:cNvPicPr>
          <p:nvPr/>
        </p:nvPicPr>
        <p:blipFill>
          <a:blip r:embed="rId3"/>
          <a:stretch>
            <a:fillRect/>
          </a:stretch>
        </p:blipFill>
        <p:spPr>
          <a:xfrm>
            <a:off x="8768861" y="3429000"/>
            <a:ext cx="2305861" cy="651656"/>
          </a:xfrm>
          <a:prstGeom prst="rect">
            <a:avLst/>
          </a:prstGeom>
        </p:spPr>
      </p:pic>
    </p:spTree>
    <p:extLst>
      <p:ext uri="{BB962C8B-B14F-4D97-AF65-F5344CB8AC3E}">
        <p14:creationId xmlns:p14="http://schemas.microsoft.com/office/powerpoint/2010/main" val="1972072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err="1">
                <a:latin typeface="IBM Plex Sans" panose="020B0503050203000203" pitchFamily="34" charset="77"/>
              </a:rPr>
              <a:t>Hyperledger</a:t>
            </a:r>
            <a:r>
              <a:rPr lang="pt-BR" dirty="0">
                <a:latin typeface="IBM Plex Sans" panose="020B0503050203000203" pitchFamily="34" charset="77"/>
              </a:rPr>
              <a:t> Project</a:t>
            </a:r>
          </a:p>
        </p:txBody>
      </p:sp>
    </p:spTree>
    <p:extLst>
      <p:ext uri="{BB962C8B-B14F-4D97-AF65-F5344CB8AC3E}">
        <p14:creationId xmlns:p14="http://schemas.microsoft.com/office/powerpoint/2010/main" val="1651965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Hyperledger: </a:t>
            </a:r>
            <a:r>
              <a:rPr lang="pt-BR" dirty="0"/>
              <a:t>Um projeto da Linux Foundation</a:t>
            </a:r>
          </a:p>
        </p:txBody>
      </p:sp>
      <p:sp>
        <p:nvSpPr>
          <p:cNvPr id="3" name="Text Placeholder 2"/>
          <p:cNvSpPr>
            <a:spLocks noGrp="1"/>
          </p:cNvSpPr>
          <p:nvPr>
            <p:ph type="body" sz="quarter" idx="22"/>
          </p:nvPr>
        </p:nvSpPr>
        <p:spPr>
          <a:xfrm>
            <a:off x="121804" y="1492518"/>
            <a:ext cx="4611075" cy="4824413"/>
          </a:xfrm>
        </p:spPr>
        <p:txBody>
          <a:bodyPr>
            <a:noAutofit/>
          </a:bodyPr>
          <a:lstStyle/>
          <a:p>
            <a:pPr marL="380990" indent="-380990">
              <a:spcAft>
                <a:spcPct val="50000"/>
              </a:spcAft>
              <a:buFont typeface="Arial" panose="020B0604020202020204" pitchFamily="34" charset="0"/>
              <a:buChar char="•"/>
            </a:pPr>
            <a:r>
              <a:rPr lang="pt-BR" sz="1867" dirty="0" err="1">
                <a:solidFill>
                  <a:srgbClr val="000000"/>
                </a:solidFill>
                <a:latin typeface="Arial" charset="0"/>
                <a:ea typeface="Arial" charset="0"/>
                <a:cs typeface="Arial" charset="0"/>
              </a:rPr>
              <a:t>Hyperledger</a:t>
            </a:r>
            <a:r>
              <a:rPr lang="pt-BR" sz="1867" dirty="0">
                <a:solidFill>
                  <a:srgbClr val="000000"/>
                </a:solidFill>
                <a:latin typeface="Arial" charset="0"/>
                <a:ea typeface="Arial" charset="0"/>
                <a:cs typeface="Arial" charset="0"/>
              </a:rPr>
              <a:t> é um esforço colaborativo par avanço de tecnologias </a:t>
            </a:r>
            <a:r>
              <a:rPr lang="pt-BR" sz="1867" dirty="0" err="1">
                <a:solidFill>
                  <a:srgbClr val="000000"/>
                </a:solidFill>
                <a:latin typeface="Arial" charset="0"/>
                <a:ea typeface="Arial" charset="0"/>
                <a:cs typeface="Arial" charset="0"/>
              </a:rPr>
              <a:t>blockchain</a:t>
            </a:r>
            <a:r>
              <a:rPr lang="pt-BR" sz="1867" dirty="0">
                <a:solidFill>
                  <a:srgbClr val="000000"/>
                </a:solidFill>
                <a:latin typeface="Arial" charset="0"/>
                <a:ea typeface="Arial" charset="0"/>
                <a:cs typeface="Arial" charset="0"/>
              </a:rPr>
              <a:t> para negocio em todas as indústrias</a:t>
            </a:r>
          </a:p>
          <a:p>
            <a:pPr marL="380990" indent="-380990">
              <a:spcAft>
                <a:spcPct val="50000"/>
              </a:spcAft>
              <a:buFont typeface="Arial" panose="020B0604020202020204" pitchFamily="34" charset="0"/>
              <a:buChar char="•"/>
            </a:pPr>
            <a:r>
              <a:rPr lang="pt-BR" sz="1867" dirty="0">
                <a:solidFill>
                  <a:srgbClr val="000000"/>
                </a:solidFill>
                <a:latin typeface="Arial" charset="0"/>
                <a:ea typeface="Arial" charset="0"/>
                <a:cs typeface="Arial" charset="0"/>
              </a:rPr>
              <a:t>Fundada em fevereiro de 2016; neste momento mais de </a:t>
            </a:r>
            <a:r>
              <a:rPr lang="pt-BR" sz="1867" b="1" dirty="0">
                <a:solidFill>
                  <a:srgbClr val="000000"/>
                </a:solidFill>
                <a:latin typeface="Arial" charset="0"/>
                <a:ea typeface="Arial" charset="0"/>
                <a:cs typeface="Arial" charset="0"/>
              </a:rPr>
              <a:t>230 organizações membros</a:t>
            </a:r>
          </a:p>
          <a:p>
            <a:pPr marL="380990" indent="-380990">
              <a:spcAft>
                <a:spcPct val="50000"/>
              </a:spcAft>
              <a:buFont typeface="Arial" panose="020B0604020202020204" pitchFamily="34" charset="0"/>
              <a:buChar char="•"/>
            </a:pPr>
            <a:r>
              <a:rPr lang="pt-BR" sz="1867" dirty="0">
                <a:solidFill>
                  <a:srgbClr val="000000"/>
                </a:solidFill>
                <a:latin typeface="Arial" charset="0"/>
                <a:ea typeface="Arial" charset="0"/>
                <a:cs typeface="Arial" charset="0"/>
              </a:rPr>
              <a:t>Código Aberto</a:t>
            </a:r>
          </a:p>
          <a:p>
            <a:pPr marL="380990" indent="-380990">
              <a:spcAft>
                <a:spcPct val="50000"/>
              </a:spcAft>
              <a:buFont typeface="Arial" panose="020B0604020202020204" pitchFamily="34" charset="0"/>
              <a:buChar char="•"/>
            </a:pPr>
            <a:r>
              <a:rPr lang="pt-BR" sz="1867" dirty="0">
                <a:solidFill>
                  <a:srgbClr val="000000"/>
                </a:solidFill>
                <a:latin typeface="Arial" charset="0"/>
                <a:ea typeface="Arial" charset="0"/>
                <a:cs typeface="Arial" charset="0"/>
              </a:rPr>
              <a:t>Padrões abertos</a:t>
            </a:r>
          </a:p>
          <a:p>
            <a:pPr marL="380990" indent="-380990">
              <a:spcAft>
                <a:spcPct val="50000"/>
              </a:spcAft>
              <a:buFont typeface="Arial" panose="020B0604020202020204" pitchFamily="34" charset="0"/>
              <a:buChar char="•"/>
            </a:pPr>
            <a:r>
              <a:rPr lang="pt-BR" sz="1867" dirty="0">
                <a:solidFill>
                  <a:srgbClr val="000000"/>
                </a:solidFill>
                <a:latin typeface="Arial" charset="0"/>
                <a:ea typeface="Arial" charset="0"/>
                <a:cs typeface="Arial" charset="0"/>
              </a:rPr>
              <a:t>Modelo de Governança aberto</a:t>
            </a:r>
          </a:p>
          <a:p>
            <a:pPr marL="380990" indent="-380990">
              <a:spcAft>
                <a:spcPct val="50000"/>
              </a:spcAft>
              <a:buFont typeface="Arial" panose="020B0604020202020204" pitchFamily="34" charset="0"/>
              <a:buChar char="•"/>
            </a:pPr>
            <a:endParaRPr lang="pt-BR" sz="1867" dirty="0">
              <a:solidFill>
                <a:srgbClr val="000000"/>
              </a:solidFill>
              <a:latin typeface="Arial" charset="0"/>
              <a:ea typeface="Arial" charset="0"/>
              <a:cs typeface="Arial" charset="0"/>
            </a:endParaRPr>
          </a:p>
        </p:txBody>
      </p:sp>
      <p:pic>
        <p:nvPicPr>
          <p:cNvPr id="18" name="Picture 17"/>
          <p:cNvPicPr>
            <a:picLocks noChangeAspect="1"/>
          </p:cNvPicPr>
          <p:nvPr/>
        </p:nvPicPr>
        <p:blipFill>
          <a:blip r:embed="rId3">
            <a:clrChange>
              <a:clrFrom>
                <a:srgbClr val="F8F8F8"/>
              </a:clrFrom>
              <a:clrTo>
                <a:srgbClr val="F8F8F8">
                  <a:alpha val="0"/>
                </a:srgbClr>
              </a:clrTo>
            </a:clrChange>
          </a:blip>
          <a:stretch>
            <a:fillRect/>
          </a:stretch>
        </p:blipFill>
        <p:spPr>
          <a:xfrm>
            <a:off x="-3374061" y="8833767"/>
            <a:ext cx="758244" cy="108665"/>
          </a:xfrm>
          <a:prstGeom prst="rect">
            <a:avLst/>
          </a:prstGeom>
        </p:spPr>
      </p:pic>
      <p:grpSp>
        <p:nvGrpSpPr>
          <p:cNvPr id="19" name="Group 18"/>
          <p:cNvGrpSpPr/>
          <p:nvPr/>
        </p:nvGrpSpPr>
        <p:grpSpPr>
          <a:xfrm>
            <a:off x="4856828" y="1166415"/>
            <a:ext cx="2489904" cy="2628296"/>
            <a:chOff x="910952" y="711834"/>
            <a:chExt cx="2563165" cy="2413046"/>
          </a:xfrm>
        </p:grpSpPr>
        <p:sp>
          <p:nvSpPr>
            <p:cNvPr id="20" name="Rectangle 19"/>
            <p:cNvSpPr/>
            <p:nvPr/>
          </p:nvSpPr>
          <p:spPr>
            <a:xfrm>
              <a:off x="910952" y="711834"/>
              <a:ext cx="2563165" cy="2413046"/>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Arial"/>
              </a:endParaRPr>
            </a:p>
          </p:txBody>
        </p:sp>
        <p:pic>
          <p:nvPicPr>
            <p:cNvPr id="21" name="Picture 20"/>
            <p:cNvPicPr>
              <a:picLocks noChangeAspect="1"/>
            </p:cNvPicPr>
            <p:nvPr/>
          </p:nvPicPr>
          <p:blipFill>
            <a:blip r:embed="rId4"/>
            <a:stretch>
              <a:fillRect/>
            </a:stretch>
          </p:blipFill>
          <p:spPr>
            <a:xfrm>
              <a:off x="967957" y="741912"/>
              <a:ext cx="2437301" cy="2358253"/>
            </a:xfrm>
            <a:prstGeom prst="rect">
              <a:avLst/>
            </a:prstGeom>
          </p:spPr>
        </p:pic>
      </p:grpSp>
      <p:grpSp>
        <p:nvGrpSpPr>
          <p:cNvPr id="22" name="Group 21"/>
          <p:cNvGrpSpPr/>
          <p:nvPr/>
        </p:nvGrpSpPr>
        <p:grpSpPr>
          <a:xfrm>
            <a:off x="9564607" y="903751"/>
            <a:ext cx="2457397" cy="4420655"/>
            <a:chOff x="3681024" y="645781"/>
            <a:chExt cx="2529702" cy="4058615"/>
          </a:xfrm>
        </p:grpSpPr>
        <p:sp>
          <p:nvSpPr>
            <p:cNvPr id="23" name="Rectangle 22"/>
            <p:cNvSpPr/>
            <p:nvPr/>
          </p:nvSpPr>
          <p:spPr>
            <a:xfrm>
              <a:off x="3681024" y="645781"/>
              <a:ext cx="2529702" cy="4058615"/>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Arial"/>
              </a:endParaRPr>
            </a:p>
          </p:txBody>
        </p:sp>
        <p:pic>
          <p:nvPicPr>
            <p:cNvPr id="24" name="Picture 23"/>
            <p:cNvPicPr>
              <a:picLocks noChangeAspect="1"/>
            </p:cNvPicPr>
            <p:nvPr/>
          </p:nvPicPr>
          <p:blipFill>
            <a:blip r:embed="rId5"/>
            <a:stretch>
              <a:fillRect/>
            </a:stretch>
          </p:blipFill>
          <p:spPr>
            <a:xfrm>
              <a:off x="3710397" y="682920"/>
              <a:ext cx="2446377" cy="3998516"/>
            </a:xfrm>
            <a:prstGeom prst="rect">
              <a:avLst/>
            </a:prstGeom>
          </p:spPr>
        </p:pic>
      </p:grpSp>
      <p:grpSp>
        <p:nvGrpSpPr>
          <p:cNvPr id="25" name="Group 24"/>
          <p:cNvGrpSpPr/>
          <p:nvPr/>
        </p:nvGrpSpPr>
        <p:grpSpPr>
          <a:xfrm>
            <a:off x="7205379" y="1047874"/>
            <a:ext cx="2445011" cy="4172356"/>
            <a:chOff x="6502233" y="128772"/>
            <a:chExt cx="2516950" cy="3830652"/>
          </a:xfrm>
        </p:grpSpPr>
        <p:sp>
          <p:nvSpPr>
            <p:cNvPr id="26" name="Rectangle 25"/>
            <p:cNvSpPr/>
            <p:nvPr/>
          </p:nvSpPr>
          <p:spPr>
            <a:xfrm>
              <a:off x="6502233" y="128772"/>
              <a:ext cx="2516950" cy="3830652"/>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Arial"/>
              </a:endParaRPr>
            </a:p>
          </p:txBody>
        </p:sp>
        <p:pic>
          <p:nvPicPr>
            <p:cNvPr id="27" name="Picture 26"/>
            <p:cNvPicPr>
              <a:picLocks noChangeAspect="1"/>
            </p:cNvPicPr>
            <p:nvPr/>
          </p:nvPicPr>
          <p:blipFill>
            <a:blip r:embed="rId6"/>
            <a:stretch>
              <a:fillRect/>
            </a:stretch>
          </p:blipFill>
          <p:spPr>
            <a:xfrm>
              <a:off x="6525200" y="157767"/>
              <a:ext cx="2471016" cy="3789744"/>
            </a:xfrm>
            <a:prstGeom prst="rect">
              <a:avLst/>
            </a:prstGeom>
          </p:spPr>
        </p:pic>
      </p:grpSp>
      <p:grpSp>
        <p:nvGrpSpPr>
          <p:cNvPr id="28" name="Group 27"/>
          <p:cNvGrpSpPr/>
          <p:nvPr/>
        </p:nvGrpSpPr>
        <p:grpSpPr>
          <a:xfrm>
            <a:off x="7251592" y="5207254"/>
            <a:ext cx="2449808" cy="705503"/>
            <a:chOff x="6497294" y="4063499"/>
            <a:chExt cx="2521889" cy="647724"/>
          </a:xfrm>
        </p:grpSpPr>
        <p:sp>
          <p:nvSpPr>
            <p:cNvPr id="29" name="Rectangle 28"/>
            <p:cNvSpPr/>
            <p:nvPr/>
          </p:nvSpPr>
          <p:spPr>
            <a:xfrm>
              <a:off x="6497294" y="4063499"/>
              <a:ext cx="2521889" cy="647724"/>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Arial"/>
              </a:endParaRPr>
            </a:p>
          </p:txBody>
        </p:sp>
        <p:pic>
          <p:nvPicPr>
            <p:cNvPr id="30" name="Picture 29"/>
            <p:cNvPicPr>
              <a:picLocks noChangeAspect="1"/>
            </p:cNvPicPr>
            <p:nvPr/>
          </p:nvPicPr>
          <p:blipFill>
            <a:blip r:embed="rId7"/>
            <a:stretch>
              <a:fillRect/>
            </a:stretch>
          </p:blipFill>
          <p:spPr>
            <a:xfrm>
              <a:off x="6525200" y="4116960"/>
              <a:ext cx="2456094" cy="560841"/>
            </a:xfrm>
            <a:prstGeom prst="rect">
              <a:avLst/>
            </a:prstGeom>
          </p:spPr>
        </p:pic>
      </p:grpSp>
      <p:grpSp>
        <p:nvGrpSpPr>
          <p:cNvPr id="31" name="Group 30"/>
          <p:cNvGrpSpPr/>
          <p:nvPr/>
        </p:nvGrpSpPr>
        <p:grpSpPr>
          <a:xfrm>
            <a:off x="4799769" y="3715968"/>
            <a:ext cx="2480072" cy="1657995"/>
            <a:chOff x="927574" y="3219326"/>
            <a:chExt cx="2553044" cy="1522209"/>
          </a:xfrm>
        </p:grpSpPr>
        <p:sp>
          <p:nvSpPr>
            <p:cNvPr id="32" name="Rectangle 31"/>
            <p:cNvSpPr/>
            <p:nvPr/>
          </p:nvSpPr>
          <p:spPr>
            <a:xfrm>
              <a:off x="927574" y="3219326"/>
              <a:ext cx="2553044" cy="1522209"/>
            </a:xfrm>
            <a:prstGeom prst="rect">
              <a:avLst/>
            </a:prstGeom>
            <a:solidFill>
              <a:srgbClr val="F8F9F8"/>
            </a:solid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en-US" sz="2400">
                <a:solidFill>
                  <a:prstClr val="white"/>
                </a:solidFill>
                <a:latin typeface="Arial"/>
              </a:endParaRPr>
            </a:p>
          </p:txBody>
        </p:sp>
        <p:pic>
          <p:nvPicPr>
            <p:cNvPr id="33" name="Picture 32"/>
            <p:cNvPicPr>
              <a:picLocks noChangeAspect="1"/>
            </p:cNvPicPr>
            <p:nvPr/>
          </p:nvPicPr>
          <p:blipFill>
            <a:blip r:embed="rId8"/>
            <a:stretch>
              <a:fillRect/>
            </a:stretch>
          </p:blipFill>
          <p:spPr>
            <a:xfrm>
              <a:off x="942394" y="3234209"/>
              <a:ext cx="2479771" cy="1490433"/>
            </a:xfrm>
            <a:prstGeom prst="rect">
              <a:avLst/>
            </a:prstGeom>
          </p:spPr>
        </p:pic>
      </p:grpSp>
    </p:spTree>
    <p:extLst>
      <p:ext uri="{BB962C8B-B14F-4D97-AF65-F5344CB8AC3E}">
        <p14:creationId xmlns:p14="http://schemas.microsoft.com/office/powerpoint/2010/main" val="2657511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Frameworks </a:t>
            </a:r>
            <a:r>
              <a:rPr lang="pt-BR" dirty="0" err="1"/>
              <a:t>Hyperledger</a:t>
            </a:r>
            <a:r>
              <a:rPr lang="pt-BR" dirty="0"/>
              <a:t>: </a:t>
            </a:r>
            <a:r>
              <a:rPr lang="pt-BR" b="1" dirty="0" err="1"/>
              <a:t>Hyperledger</a:t>
            </a:r>
            <a:r>
              <a:rPr lang="pt-BR" b="1" dirty="0"/>
              <a:t> </a:t>
            </a:r>
            <a:r>
              <a:rPr lang="pt-BR" b="1" dirty="0" err="1"/>
              <a:t>Iroha</a:t>
            </a:r>
            <a:r>
              <a:rPr lang="pt-BR" dirty="0"/>
              <a:t> </a:t>
            </a:r>
          </a:p>
          <a:p>
            <a:endParaRPr lang="pt-BR" dirty="0"/>
          </a:p>
        </p:txBody>
      </p:sp>
      <p:sp>
        <p:nvSpPr>
          <p:cNvPr id="3" name="Espaço Reservado para Texto 2">
            <a:extLst>
              <a:ext uri="{FF2B5EF4-FFF2-40B4-BE49-F238E27FC236}">
                <a16:creationId xmlns:a16="http://schemas.microsoft.com/office/drawing/2014/main" xmlns="" id="{5687282D-B171-D641-A941-3E76B5C910E2}"/>
              </a:ext>
            </a:extLst>
          </p:cNvPr>
          <p:cNvSpPr>
            <a:spLocks noGrp="1"/>
          </p:cNvSpPr>
          <p:nvPr>
            <p:ph type="body" sz="quarter" idx="22"/>
          </p:nvPr>
        </p:nvSpPr>
        <p:spPr>
          <a:xfrm>
            <a:off x="167640" y="1467854"/>
            <a:ext cx="11856720" cy="4829706"/>
          </a:xfrm>
        </p:spPr>
        <p:txBody>
          <a:bodyPr>
            <a:normAutofit/>
          </a:bodyPr>
          <a:lstStyle/>
          <a:p>
            <a:pPr marL="0" indent="0">
              <a:buNone/>
            </a:pPr>
            <a:r>
              <a:rPr lang="pt-BR" sz="3200" dirty="0"/>
              <a:t>Baseado no </a:t>
            </a:r>
            <a:r>
              <a:rPr lang="pt-BR" sz="3200" dirty="0" err="1"/>
              <a:t>Hyperledger</a:t>
            </a:r>
            <a:r>
              <a:rPr lang="pt-BR" sz="3200" dirty="0"/>
              <a:t> </a:t>
            </a:r>
            <a:r>
              <a:rPr lang="pt-BR" sz="3200" dirty="0" err="1"/>
              <a:t>Fabric</a:t>
            </a:r>
            <a:r>
              <a:rPr lang="pt-BR" sz="3200" dirty="0"/>
              <a:t>, destinado ao desenvolvimento de projetos Mobile. Tem contribuições de empresas como </a:t>
            </a:r>
            <a:r>
              <a:rPr lang="pt-BR" sz="3200" dirty="0" err="1"/>
              <a:t>Soramitsu</a:t>
            </a:r>
            <a:r>
              <a:rPr lang="pt-BR" sz="3200" dirty="0"/>
              <a:t>, Hitachi, NTT Data e </a:t>
            </a:r>
            <a:r>
              <a:rPr lang="pt-BR" sz="3200" dirty="0" err="1"/>
              <a:t>Colu</a:t>
            </a:r>
            <a:r>
              <a:rPr lang="pt-BR" sz="3200" dirty="0"/>
              <a:t>. Consenso implementado usando o modelo “</a:t>
            </a:r>
            <a:r>
              <a:rPr lang="pt-BR" sz="3200" b="1" dirty="0" err="1"/>
              <a:t>Byzantine</a:t>
            </a:r>
            <a:r>
              <a:rPr lang="pt-BR" sz="3200" b="1" dirty="0"/>
              <a:t> </a:t>
            </a:r>
            <a:r>
              <a:rPr lang="pt-BR" sz="3200" b="1" dirty="0" err="1"/>
              <a:t>Fault</a:t>
            </a:r>
            <a:r>
              <a:rPr lang="pt-BR" sz="3200" b="1" dirty="0"/>
              <a:t> </a:t>
            </a:r>
            <a:r>
              <a:rPr lang="pt-BR" sz="3200" b="1" dirty="0" err="1"/>
              <a:t>Tolerant</a:t>
            </a:r>
            <a:r>
              <a:rPr lang="pt-BR" sz="3200" dirty="0"/>
              <a:t>” com o algoritmo chamado “</a:t>
            </a:r>
            <a:r>
              <a:rPr lang="pt-BR" sz="3200" dirty="0" err="1"/>
              <a:t>Sumeragi</a:t>
            </a:r>
            <a:r>
              <a:rPr lang="pt-BR" sz="3200" dirty="0"/>
              <a:t>” </a:t>
            </a:r>
          </a:p>
        </p:txBody>
      </p:sp>
      <p:pic>
        <p:nvPicPr>
          <p:cNvPr id="5" name="Imagem 4">
            <a:extLst>
              <a:ext uri="{FF2B5EF4-FFF2-40B4-BE49-F238E27FC236}">
                <a16:creationId xmlns:a16="http://schemas.microsoft.com/office/drawing/2014/main" xmlns="" id="{5B973109-8BA6-6547-B859-35536CFE06B3}"/>
              </a:ext>
            </a:extLst>
          </p:cNvPr>
          <p:cNvPicPr>
            <a:picLocks noChangeAspect="1"/>
          </p:cNvPicPr>
          <p:nvPr/>
        </p:nvPicPr>
        <p:blipFill>
          <a:blip r:embed="rId3"/>
          <a:stretch>
            <a:fillRect/>
          </a:stretch>
        </p:blipFill>
        <p:spPr>
          <a:xfrm>
            <a:off x="5547893" y="4420936"/>
            <a:ext cx="4263568" cy="1193799"/>
          </a:xfrm>
          <a:prstGeom prst="rect">
            <a:avLst/>
          </a:prstGeom>
        </p:spPr>
      </p:pic>
    </p:spTree>
    <p:extLst>
      <p:ext uri="{BB962C8B-B14F-4D97-AF65-F5344CB8AC3E}">
        <p14:creationId xmlns:p14="http://schemas.microsoft.com/office/powerpoint/2010/main" val="2521040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Frameworks </a:t>
            </a:r>
            <a:r>
              <a:rPr lang="pt-BR" dirty="0" err="1"/>
              <a:t>Hyperledger</a:t>
            </a:r>
            <a:r>
              <a:rPr lang="pt-BR" dirty="0"/>
              <a:t>: </a:t>
            </a:r>
            <a:r>
              <a:rPr lang="pt-BR" b="1" dirty="0" err="1"/>
              <a:t>Hyperledger</a:t>
            </a:r>
            <a:r>
              <a:rPr lang="pt-BR" b="1" dirty="0"/>
              <a:t> </a:t>
            </a:r>
            <a:r>
              <a:rPr lang="pt-BR" b="1" dirty="0" err="1"/>
              <a:t>Sawtooth</a:t>
            </a:r>
            <a:endParaRPr lang="pt-BR" dirty="0"/>
          </a:p>
          <a:p>
            <a:endParaRPr lang="pt-BR" dirty="0"/>
          </a:p>
        </p:txBody>
      </p:sp>
      <p:sp>
        <p:nvSpPr>
          <p:cNvPr id="3" name="Espaço Reservado para Texto 2">
            <a:extLst>
              <a:ext uri="{FF2B5EF4-FFF2-40B4-BE49-F238E27FC236}">
                <a16:creationId xmlns:a16="http://schemas.microsoft.com/office/drawing/2014/main" xmlns="" id="{5687282D-B171-D641-A941-3E76B5C910E2}"/>
              </a:ext>
            </a:extLst>
          </p:cNvPr>
          <p:cNvSpPr>
            <a:spLocks noGrp="1"/>
          </p:cNvSpPr>
          <p:nvPr>
            <p:ph type="body" sz="quarter" idx="22"/>
          </p:nvPr>
        </p:nvSpPr>
        <p:spPr>
          <a:xfrm>
            <a:off x="167640" y="1732546"/>
            <a:ext cx="11856720" cy="4565013"/>
          </a:xfrm>
        </p:spPr>
        <p:txBody>
          <a:bodyPr>
            <a:normAutofit/>
          </a:bodyPr>
          <a:lstStyle/>
          <a:p>
            <a:pPr marL="0" indent="0">
              <a:buNone/>
            </a:pPr>
            <a:r>
              <a:rPr lang="pt-BR" sz="3200" dirty="0"/>
              <a:t>Liderado pela Intel tem o princípio de ser versátil, suporta modelos permissivo e não permissivo. Implementa o algoritmo de consenso “</a:t>
            </a:r>
            <a:r>
              <a:rPr lang="pt-BR" sz="3200" b="1" dirty="0" err="1"/>
              <a:t>Proof</a:t>
            </a:r>
            <a:r>
              <a:rPr lang="pt-BR" sz="3200" b="1" dirty="0"/>
              <a:t> </a:t>
            </a:r>
            <a:r>
              <a:rPr lang="pt-BR" sz="3200" b="1" dirty="0" err="1"/>
              <a:t>of</a:t>
            </a:r>
            <a:r>
              <a:rPr lang="pt-BR" sz="3200" b="1" dirty="0"/>
              <a:t> </a:t>
            </a:r>
            <a:r>
              <a:rPr lang="pt-BR" sz="3200" b="1" dirty="0" err="1"/>
              <a:t>Elapsed</a:t>
            </a:r>
            <a:r>
              <a:rPr lang="pt-BR" sz="3200" b="1" dirty="0"/>
              <a:t> </a:t>
            </a:r>
            <a:r>
              <a:rPr lang="pt-BR" sz="3200" b="1" dirty="0" err="1"/>
              <a:t>Timed</a:t>
            </a:r>
            <a:r>
              <a:rPr lang="pt-BR" sz="3200" b="1" dirty="0"/>
              <a:t> (</a:t>
            </a:r>
            <a:r>
              <a:rPr lang="pt-BR" sz="3200" b="1" dirty="0" err="1"/>
              <a:t>PoET</a:t>
            </a:r>
            <a:r>
              <a:rPr lang="pt-BR" sz="3200" b="1" dirty="0"/>
              <a:t>). </a:t>
            </a:r>
          </a:p>
        </p:txBody>
      </p:sp>
      <p:pic>
        <p:nvPicPr>
          <p:cNvPr id="4" name="Imagem 3">
            <a:extLst>
              <a:ext uri="{FF2B5EF4-FFF2-40B4-BE49-F238E27FC236}">
                <a16:creationId xmlns:a16="http://schemas.microsoft.com/office/drawing/2014/main" xmlns="" id="{42A51D3C-0A94-104B-9637-C1EBBD61DA3C}"/>
              </a:ext>
            </a:extLst>
          </p:cNvPr>
          <p:cNvPicPr>
            <a:picLocks noChangeAspect="1"/>
          </p:cNvPicPr>
          <p:nvPr/>
        </p:nvPicPr>
        <p:blipFill>
          <a:blip r:embed="rId2"/>
          <a:stretch>
            <a:fillRect/>
          </a:stretch>
        </p:blipFill>
        <p:spPr>
          <a:xfrm>
            <a:off x="3449053" y="4107294"/>
            <a:ext cx="4876800" cy="1054100"/>
          </a:xfrm>
          <a:prstGeom prst="rect">
            <a:avLst/>
          </a:prstGeom>
        </p:spPr>
      </p:pic>
    </p:spTree>
    <p:extLst>
      <p:ext uri="{BB962C8B-B14F-4D97-AF65-F5344CB8AC3E}">
        <p14:creationId xmlns:p14="http://schemas.microsoft.com/office/powerpoint/2010/main" val="2096079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58B2BC-C6C4-9148-9BBF-143F4F681F11}"/>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2</a:t>
            </a:fld>
            <a:endParaRPr lang="en-US" dirty="0">
              <a:solidFill>
                <a:prstClr val="white">
                  <a:lumMod val="50000"/>
                </a:prstClr>
              </a:solidFill>
            </a:endParaRPr>
          </a:p>
        </p:txBody>
      </p:sp>
      <p:sp>
        <p:nvSpPr>
          <p:cNvPr id="3" name="Text Placeholder 2">
            <a:extLst>
              <a:ext uri="{FF2B5EF4-FFF2-40B4-BE49-F238E27FC236}">
                <a16:creationId xmlns:a16="http://schemas.microsoft.com/office/drawing/2014/main" xmlns="" id="{171BEE5F-EBC9-EA4A-B5CD-BF8CE6E591F7}"/>
              </a:ext>
            </a:extLst>
          </p:cNvPr>
          <p:cNvSpPr>
            <a:spLocks noGrp="1"/>
          </p:cNvSpPr>
          <p:nvPr>
            <p:ph type="body" sz="quarter" idx="13"/>
          </p:nvPr>
        </p:nvSpPr>
        <p:spPr/>
        <p:txBody>
          <a:bodyPr/>
          <a:lstStyle/>
          <a:p>
            <a:r>
              <a:rPr lang="en-US" dirty="0">
                <a:latin typeface="IBM Plex Sans" panose="020B0503050203000203" pitchFamily="34" charset="77"/>
              </a:rPr>
              <a:t>Agenda</a:t>
            </a:r>
          </a:p>
        </p:txBody>
      </p:sp>
      <p:sp>
        <p:nvSpPr>
          <p:cNvPr id="4" name="Text Placeholder 3">
            <a:extLst>
              <a:ext uri="{FF2B5EF4-FFF2-40B4-BE49-F238E27FC236}">
                <a16:creationId xmlns:a16="http://schemas.microsoft.com/office/drawing/2014/main" xmlns="" id="{739DBDAE-9B10-B342-A437-0A2AD53398CA}"/>
              </a:ext>
            </a:extLst>
          </p:cNvPr>
          <p:cNvSpPr>
            <a:spLocks noGrp="1"/>
          </p:cNvSpPr>
          <p:nvPr>
            <p:ph type="body" sz="quarter" idx="15"/>
          </p:nvPr>
        </p:nvSpPr>
        <p:spPr>
          <a:xfrm>
            <a:off x="166888" y="768051"/>
            <a:ext cx="9518650" cy="1250951"/>
          </a:xfrm>
        </p:spPr>
        <p:txBody>
          <a:bodyPr/>
          <a:lstStyle/>
          <a:p>
            <a:r>
              <a:rPr lang="pt-BR" dirty="0">
                <a:latin typeface="IBM Plex Sans" panose="020B0503050203000203" pitchFamily="34" charset="77"/>
              </a:rPr>
              <a:t>Proposta</a:t>
            </a:r>
          </a:p>
          <a:p>
            <a:r>
              <a:rPr lang="pt-BR" dirty="0">
                <a:latin typeface="IBM Plex Sans" panose="020B0503050203000203" pitchFamily="34" charset="77"/>
              </a:rPr>
              <a:t>O que é </a:t>
            </a:r>
            <a:r>
              <a:rPr lang="pt-BR" dirty="0" err="1">
                <a:latin typeface="IBM Plex Sans" panose="020B0503050203000203" pitchFamily="34" charset="77"/>
              </a:rPr>
              <a:t>Blockchain</a:t>
            </a:r>
            <a:r>
              <a:rPr lang="pt-BR" dirty="0">
                <a:latin typeface="IBM Plex Sans" panose="020B0503050203000203" pitchFamily="34" charset="77"/>
              </a:rPr>
              <a:t>?</a:t>
            </a:r>
          </a:p>
          <a:p>
            <a:r>
              <a:rPr lang="pt-BR" dirty="0">
                <a:latin typeface="IBM Plex Sans" panose="020B0503050203000203" pitchFamily="34" charset="77"/>
              </a:rPr>
              <a:t>Projeto </a:t>
            </a:r>
            <a:r>
              <a:rPr lang="pt-BR" dirty="0" err="1">
                <a:latin typeface="IBM Plex Sans" panose="020B0503050203000203" pitchFamily="34" charset="77"/>
              </a:rPr>
              <a:t>Hyperledger</a:t>
            </a:r>
            <a:endParaRPr lang="pt-BR" dirty="0">
              <a:latin typeface="IBM Plex Sans" panose="020B0503050203000203" pitchFamily="34" charset="77"/>
            </a:endParaRPr>
          </a:p>
          <a:p>
            <a:r>
              <a:rPr lang="pt-BR" dirty="0" err="1">
                <a:latin typeface="IBM Plex Sans" panose="020B0503050203000203" pitchFamily="34" charset="77"/>
              </a:rPr>
              <a:t>Hyperledger</a:t>
            </a:r>
            <a:r>
              <a:rPr lang="pt-BR" dirty="0">
                <a:latin typeface="IBM Plex Sans" panose="020B0503050203000203" pitchFamily="34" charset="77"/>
              </a:rPr>
              <a:t> </a:t>
            </a:r>
            <a:r>
              <a:rPr lang="pt-BR" dirty="0" err="1">
                <a:latin typeface="IBM Plex Sans" panose="020B0503050203000203" pitchFamily="34" charset="77"/>
              </a:rPr>
              <a:t>Fabric</a:t>
            </a:r>
            <a:endParaRPr lang="pt-BR" dirty="0">
              <a:latin typeface="IBM Plex Sans" panose="020B0503050203000203" pitchFamily="34" charset="77"/>
            </a:endParaRPr>
          </a:p>
          <a:p>
            <a:r>
              <a:rPr lang="pt-BR" dirty="0">
                <a:latin typeface="IBM Plex Sans" panose="020B0503050203000203" pitchFamily="34" charset="77"/>
              </a:rPr>
              <a:t>Arquitetura e Componentes</a:t>
            </a:r>
          </a:p>
          <a:p>
            <a:r>
              <a:rPr lang="pt-BR" dirty="0">
                <a:latin typeface="IBM Plex Sans" panose="020B0503050203000203" pitchFamily="34" charset="77"/>
              </a:rPr>
              <a:t>Laboratório 1</a:t>
            </a:r>
          </a:p>
          <a:p>
            <a:endParaRPr lang="pt-BR" dirty="0">
              <a:latin typeface="IBM Plex Sans" panose="020B0503050203000203" pitchFamily="34" charset="77"/>
            </a:endParaRPr>
          </a:p>
          <a:p>
            <a:endParaRPr lang="pt-BR" dirty="0">
              <a:latin typeface="IBM Plex Sans" panose="020B0503050203000203" pitchFamily="34" charset="77"/>
            </a:endParaRPr>
          </a:p>
          <a:p>
            <a:pPr lvl="1"/>
            <a:endParaRPr lang="pt-BR" dirty="0">
              <a:latin typeface="IBM Plex Sans" panose="020B0503050203000203" pitchFamily="34" charset="77"/>
            </a:endParaRPr>
          </a:p>
          <a:p>
            <a:endParaRPr lang="pt-BR" dirty="0">
              <a:latin typeface="IBM Plex Sans" panose="020B0503050203000203" pitchFamily="34" charset="77"/>
            </a:endParaRPr>
          </a:p>
        </p:txBody>
      </p:sp>
    </p:spTree>
    <p:extLst>
      <p:ext uri="{BB962C8B-B14F-4D97-AF65-F5344CB8AC3E}">
        <p14:creationId xmlns:p14="http://schemas.microsoft.com/office/powerpoint/2010/main" val="85835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Frameworks </a:t>
            </a:r>
            <a:r>
              <a:rPr lang="pt-BR" dirty="0" err="1"/>
              <a:t>Hyperledger</a:t>
            </a:r>
            <a:r>
              <a:rPr lang="pt-BR" dirty="0"/>
              <a:t>: </a:t>
            </a:r>
            <a:r>
              <a:rPr lang="pt-BR" b="1" dirty="0" err="1"/>
              <a:t>Hyperledsger</a:t>
            </a:r>
            <a:r>
              <a:rPr lang="pt-BR" b="1" dirty="0"/>
              <a:t> </a:t>
            </a:r>
            <a:r>
              <a:rPr lang="pt-BR" b="1" dirty="0" err="1"/>
              <a:t>Burrow</a:t>
            </a:r>
            <a:endParaRPr lang="pt-BR" dirty="0"/>
          </a:p>
          <a:p>
            <a:endParaRPr lang="pt-BR" dirty="0"/>
          </a:p>
        </p:txBody>
      </p:sp>
      <p:sp>
        <p:nvSpPr>
          <p:cNvPr id="3" name="Espaço Reservado para Texto 2">
            <a:extLst>
              <a:ext uri="{FF2B5EF4-FFF2-40B4-BE49-F238E27FC236}">
                <a16:creationId xmlns:a16="http://schemas.microsoft.com/office/drawing/2014/main" xmlns="" id="{5687282D-B171-D641-A941-3E76B5C910E2}"/>
              </a:ext>
            </a:extLst>
          </p:cNvPr>
          <p:cNvSpPr>
            <a:spLocks noGrp="1"/>
          </p:cNvSpPr>
          <p:nvPr>
            <p:ph type="body" sz="quarter" idx="22"/>
          </p:nvPr>
        </p:nvSpPr>
        <p:spPr>
          <a:xfrm>
            <a:off x="167640" y="1732546"/>
            <a:ext cx="11856720" cy="4565013"/>
          </a:xfrm>
        </p:spPr>
        <p:txBody>
          <a:bodyPr>
            <a:normAutofit/>
          </a:bodyPr>
          <a:lstStyle/>
          <a:p>
            <a:pPr marL="0" indent="0">
              <a:buNone/>
            </a:pPr>
            <a:r>
              <a:rPr lang="pt-BR" sz="3200" dirty="0"/>
              <a:t> liderado pela </a:t>
            </a:r>
            <a:r>
              <a:rPr lang="pt-BR" sz="3200" dirty="0" err="1"/>
              <a:t>Monax</a:t>
            </a:r>
            <a:r>
              <a:rPr lang="pt-BR" sz="3200" dirty="0"/>
              <a:t> e Intel e é uma implementação modular que é um cliente embutido usando o conceito de </a:t>
            </a:r>
            <a:r>
              <a:rPr lang="pt-BR" sz="3200" b="1" dirty="0"/>
              <a:t>EVM (</a:t>
            </a:r>
            <a:r>
              <a:rPr lang="pt-BR" sz="3200" b="1" dirty="0" err="1"/>
              <a:t>Ethereum</a:t>
            </a:r>
            <a:r>
              <a:rPr lang="pt-BR" sz="3200" b="1" dirty="0"/>
              <a:t> Virtual </a:t>
            </a:r>
            <a:r>
              <a:rPr lang="pt-BR" sz="3200" b="1" dirty="0" err="1"/>
              <a:t>Machine</a:t>
            </a:r>
            <a:r>
              <a:rPr lang="pt-BR" sz="3200" dirty="0"/>
              <a:t>). </a:t>
            </a:r>
          </a:p>
        </p:txBody>
      </p:sp>
      <p:pic>
        <p:nvPicPr>
          <p:cNvPr id="5" name="Imagem 4">
            <a:extLst>
              <a:ext uri="{FF2B5EF4-FFF2-40B4-BE49-F238E27FC236}">
                <a16:creationId xmlns:a16="http://schemas.microsoft.com/office/drawing/2014/main" xmlns="" id="{B1C76A02-E6EA-3A47-8C7A-0EFD42970D50}"/>
              </a:ext>
            </a:extLst>
          </p:cNvPr>
          <p:cNvPicPr>
            <a:picLocks noChangeAspect="1"/>
          </p:cNvPicPr>
          <p:nvPr/>
        </p:nvPicPr>
        <p:blipFill>
          <a:blip r:embed="rId2"/>
          <a:stretch>
            <a:fillRect/>
          </a:stretch>
        </p:blipFill>
        <p:spPr>
          <a:xfrm>
            <a:off x="3240505" y="3878513"/>
            <a:ext cx="4876800" cy="1282700"/>
          </a:xfrm>
          <a:prstGeom prst="rect">
            <a:avLst/>
          </a:prstGeom>
        </p:spPr>
      </p:pic>
    </p:spTree>
    <p:extLst>
      <p:ext uri="{BB962C8B-B14F-4D97-AF65-F5344CB8AC3E}">
        <p14:creationId xmlns:p14="http://schemas.microsoft.com/office/powerpoint/2010/main" val="225805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Frameworks </a:t>
            </a:r>
            <a:r>
              <a:rPr lang="pt-BR" dirty="0" err="1"/>
              <a:t>Hyperledger</a:t>
            </a:r>
            <a:r>
              <a:rPr lang="pt-BR" dirty="0"/>
              <a:t>: </a:t>
            </a:r>
            <a:r>
              <a:rPr lang="pt-BR" b="1" dirty="0" err="1"/>
              <a:t>Hyperledger</a:t>
            </a:r>
            <a:r>
              <a:rPr lang="pt-BR" b="1" dirty="0"/>
              <a:t> </a:t>
            </a:r>
            <a:r>
              <a:rPr lang="pt-BR" b="1" dirty="0" err="1"/>
              <a:t>Fabric</a:t>
            </a:r>
            <a:r>
              <a:rPr lang="pt-BR" b="1" dirty="0"/>
              <a:t> (HLF</a:t>
            </a:r>
            <a:r>
              <a:rPr lang="pt-BR" dirty="0"/>
              <a:t>)</a:t>
            </a:r>
          </a:p>
          <a:p>
            <a:endParaRPr lang="pt-BR" dirty="0"/>
          </a:p>
        </p:txBody>
      </p:sp>
      <p:sp>
        <p:nvSpPr>
          <p:cNvPr id="3" name="Espaço Reservado para Texto 2">
            <a:extLst>
              <a:ext uri="{FF2B5EF4-FFF2-40B4-BE49-F238E27FC236}">
                <a16:creationId xmlns:a16="http://schemas.microsoft.com/office/drawing/2014/main" xmlns="" id="{5687282D-B171-D641-A941-3E76B5C910E2}"/>
              </a:ext>
            </a:extLst>
          </p:cNvPr>
          <p:cNvSpPr>
            <a:spLocks noGrp="1"/>
          </p:cNvSpPr>
          <p:nvPr>
            <p:ph type="body" sz="quarter" idx="22"/>
          </p:nvPr>
        </p:nvSpPr>
        <p:spPr>
          <a:xfrm>
            <a:off x="167640" y="1732546"/>
            <a:ext cx="11856720" cy="4565013"/>
          </a:xfrm>
        </p:spPr>
        <p:txBody>
          <a:bodyPr>
            <a:normAutofit/>
          </a:bodyPr>
          <a:lstStyle/>
          <a:p>
            <a:pPr marL="0" indent="0">
              <a:buNone/>
            </a:pPr>
            <a:r>
              <a:rPr lang="pt-BR" sz="3200" dirty="0"/>
              <a:t> Liderado pela IBM, foi desenhado para ser a fundação para desenvolvimento de aplicações e soluções com arquitetura modular. Permite a inclusão de componentes de forma “</a:t>
            </a:r>
            <a:r>
              <a:rPr lang="pt-BR" sz="3200" dirty="0" err="1"/>
              <a:t>Plug</a:t>
            </a:r>
            <a:r>
              <a:rPr lang="pt-BR" sz="3200" dirty="0"/>
              <a:t>-</a:t>
            </a:r>
            <a:r>
              <a:rPr lang="pt-BR" sz="3200" dirty="0" err="1"/>
              <a:t>and</a:t>
            </a:r>
            <a:r>
              <a:rPr lang="pt-BR" sz="3200" dirty="0"/>
              <a:t>-play” como mecanismo de consenso e segurança (</a:t>
            </a:r>
            <a:r>
              <a:rPr lang="pt-BR" sz="3200" dirty="0" err="1"/>
              <a:t>membership</a:t>
            </a:r>
            <a:r>
              <a:rPr lang="pt-BR" sz="3200" dirty="0"/>
              <a:t>)</a:t>
            </a:r>
          </a:p>
          <a:p>
            <a:pPr marL="0" indent="0">
              <a:buNone/>
            </a:pPr>
            <a:endParaRPr lang="pt-BR" sz="3200" dirty="0"/>
          </a:p>
        </p:txBody>
      </p:sp>
      <p:pic>
        <p:nvPicPr>
          <p:cNvPr id="4" name="Imagem 3">
            <a:extLst>
              <a:ext uri="{FF2B5EF4-FFF2-40B4-BE49-F238E27FC236}">
                <a16:creationId xmlns:a16="http://schemas.microsoft.com/office/drawing/2014/main" xmlns="" id="{27249164-E207-F042-AC79-17DA0BF8D6FD}"/>
              </a:ext>
            </a:extLst>
          </p:cNvPr>
          <p:cNvPicPr>
            <a:picLocks noChangeAspect="1"/>
          </p:cNvPicPr>
          <p:nvPr/>
        </p:nvPicPr>
        <p:blipFill>
          <a:blip r:embed="rId2"/>
          <a:stretch>
            <a:fillRect/>
          </a:stretch>
        </p:blipFill>
        <p:spPr>
          <a:xfrm>
            <a:off x="3944983" y="4447721"/>
            <a:ext cx="4876800" cy="1358900"/>
          </a:xfrm>
          <a:prstGeom prst="rect">
            <a:avLst/>
          </a:prstGeom>
        </p:spPr>
      </p:pic>
    </p:spTree>
    <p:extLst>
      <p:ext uri="{BB962C8B-B14F-4D97-AF65-F5344CB8AC3E}">
        <p14:creationId xmlns:p14="http://schemas.microsoft.com/office/powerpoint/2010/main" val="2188299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Frameworks </a:t>
            </a:r>
            <a:r>
              <a:rPr lang="pt-BR" dirty="0" err="1"/>
              <a:t>Hyperledger</a:t>
            </a:r>
            <a:r>
              <a:rPr lang="pt-BR" dirty="0"/>
              <a:t>: </a:t>
            </a:r>
            <a:r>
              <a:rPr lang="pt-BR" b="1" dirty="0" err="1"/>
              <a:t>Hyperledger</a:t>
            </a:r>
            <a:r>
              <a:rPr lang="pt-BR" b="1" dirty="0"/>
              <a:t> Indy</a:t>
            </a:r>
            <a:endParaRPr lang="pt-BR" dirty="0"/>
          </a:p>
        </p:txBody>
      </p:sp>
      <p:sp>
        <p:nvSpPr>
          <p:cNvPr id="3" name="Espaço Reservado para Texto 2">
            <a:extLst>
              <a:ext uri="{FF2B5EF4-FFF2-40B4-BE49-F238E27FC236}">
                <a16:creationId xmlns:a16="http://schemas.microsoft.com/office/drawing/2014/main" xmlns="" id="{5687282D-B171-D641-A941-3E76B5C910E2}"/>
              </a:ext>
            </a:extLst>
          </p:cNvPr>
          <p:cNvSpPr>
            <a:spLocks noGrp="1"/>
          </p:cNvSpPr>
          <p:nvPr>
            <p:ph type="body" sz="quarter" idx="22"/>
          </p:nvPr>
        </p:nvSpPr>
        <p:spPr>
          <a:xfrm>
            <a:off x="167640" y="1732546"/>
            <a:ext cx="11856720" cy="4565013"/>
          </a:xfrm>
        </p:spPr>
        <p:txBody>
          <a:bodyPr>
            <a:normAutofit/>
          </a:bodyPr>
          <a:lstStyle/>
          <a:p>
            <a:pPr marL="0" indent="0">
              <a:buNone/>
            </a:pPr>
            <a:r>
              <a:rPr lang="pt-BR" sz="3200" dirty="0"/>
              <a:t> Liderado inicialmente pela </a:t>
            </a:r>
            <a:r>
              <a:rPr lang="pt-BR" sz="3200" dirty="0" err="1"/>
              <a:t>Sovrin</a:t>
            </a:r>
            <a:r>
              <a:rPr lang="pt-BR" sz="3200" dirty="0"/>
              <a:t> Foundation, foi criado para suportar identidade dos membros independentes em </a:t>
            </a:r>
            <a:r>
              <a:rPr lang="pt-BR" sz="3200" dirty="0" err="1"/>
              <a:t>Ledgers</a:t>
            </a:r>
            <a:r>
              <a:rPr lang="pt-BR" sz="3200" dirty="0"/>
              <a:t> distribuídos.</a:t>
            </a:r>
          </a:p>
        </p:txBody>
      </p:sp>
      <p:pic>
        <p:nvPicPr>
          <p:cNvPr id="5" name="Imagem 4">
            <a:extLst>
              <a:ext uri="{FF2B5EF4-FFF2-40B4-BE49-F238E27FC236}">
                <a16:creationId xmlns:a16="http://schemas.microsoft.com/office/drawing/2014/main" xmlns="" id="{8600DF17-C2B3-E248-A5BA-32E8E427AA76}"/>
              </a:ext>
            </a:extLst>
          </p:cNvPr>
          <p:cNvPicPr>
            <a:picLocks noChangeAspect="1"/>
          </p:cNvPicPr>
          <p:nvPr/>
        </p:nvPicPr>
        <p:blipFill>
          <a:blip r:embed="rId2"/>
          <a:stretch>
            <a:fillRect/>
          </a:stretch>
        </p:blipFill>
        <p:spPr>
          <a:xfrm>
            <a:off x="3453111" y="3744118"/>
            <a:ext cx="4529100" cy="1268148"/>
          </a:xfrm>
          <a:prstGeom prst="rect">
            <a:avLst/>
          </a:prstGeom>
        </p:spPr>
      </p:pic>
    </p:spTree>
    <p:extLst>
      <p:ext uri="{BB962C8B-B14F-4D97-AF65-F5344CB8AC3E}">
        <p14:creationId xmlns:p14="http://schemas.microsoft.com/office/powerpoint/2010/main" val="1340517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2DAA1475-BFCB-7B45-BBE1-8E2A252424E7}"/>
              </a:ext>
            </a:extLst>
          </p:cNvPr>
          <p:cNvSpPr>
            <a:spLocks noGrp="1"/>
          </p:cNvSpPr>
          <p:nvPr>
            <p:ph type="body" sz="quarter" idx="13"/>
          </p:nvPr>
        </p:nvSpPr>
        <p:spPr>
          <a:xfrm>
            <a:off x="167640" y="192620"/>
            <a:ext cx="10358120" cy="692284"/>
          </a:xfrm>
        </p:spPr>
        <p:txBody>
          <a:bodyPr/>
          <a:lstStyle/>
          <a:p>
            <a:r>
              <a:rPr lang="pt-BR" dirty="0" err="1"/>
              <a:t>Hyperledger</a:t>
            </a:r>
            <a:r>
              <a:rPr lang="pt-BR" dirty="0"/>
              <a:t> Tools</a:t>
            </a:r>
          </a:p>
        </p:txBody>
      </p:sp>
      <p:sp>
        <p:nvSpPr>
          <p:cNvPr id="3" name="Espaço Reservado para Texto 2">
            <a:extLst>
              <a:ext uri="{FF2B5EF4-FFF2-40B4-BE49-F238E27FC236}">
                <a16:creationId xmlns:a16="http://schemas.microsoft.com/office/drawing/2014/main" xmlns="" id="{7926C436-A38C-4F4D-B46E-A938E07727B4}"/>
              </a:ext>
            </a:extLst>
          </p:cNvPr>
          <p:cNvSpPr>
            <a:spLocks noGrp="1"/>
          </p:cNvSpPr>
          <p:nvPr>
            <p:ph type="body" sz="quarter" idx="22"/>
          </p:nvPr>
        </p:nvSpPr>
        <p:spPr>
          <a:xfrm>
            <a:off x="167640" y="884905"/>
            <a:ext cx="11863232" cy="4763232"/>
          </a:xfrm>
        </p:spPr>
        <p:txBody>
          <a:bodyPr/>
          <a:lstStyle/>
          <a:p>
            <a:r>
              <a:rPr lang="pt-BR" b="1" dirty="0" err="1"/>
              <a:t>Hyperledger</a:t>
            </a:r>
            <a:r>
              <a:rPr lang="pt-BR" b="1" dirty="0"/>
              <a:t> Explorer</a:t>
            </a:r>
            <a:r>
              <a:rPr lang="pt-BR" dirty="0"/>
              <a:t>: Liderado inicialmente pela IBM, Intel e DCC. </a:t>
            </a:r>
            <a:r>
              <a:rPr lang="pt-BR" dirty="0" err="1"/>
              <a:t>Ferramente</a:t>
            </a:r>
            <a:r>
              <a:rPr lang="pt-BR" dirty="0"/>
              <a:t> que permite visualizar, invocar / executar, publicar ou fazer pesquisas nos blocos, transações e dados associados, bem como informações da rede (nome, status, lista dos nós), </a:t>
            </a:r>
            <a:r>
              <a:rPr lang="pt-BR" dirty="0" err="1"/>
              <a:t>SmartContracts</a:t>
            </a:r>
            <a:r>
              <a:rPr lang="pt-BR" dirty="0"/>
              <a:t>, etc. </a:t>
            </a:r>
          </a:p>
          <a:p>
            <a:endParaRPr lang="pt-BR" dirty="0"/>
          </a:p>
          <a:p>
            <a:r>
              <a:rPr lang="pt-BR" b="1" dirty="0"/>
              <a:t>Hyperledger Cello: </a:t>
            </a:r>
            <a:r>
              <a:rPr lang="pt-BR" dirty="0"/>
              <a:t>Contribuição da IBM, </a:t>
            </a:r>
            <a:r>
              <a:rPr lang="pt-BR" dirty="0" smtClean="0"/>
              <a:t>busca </a:t>
            </a:r>
            <a:r>
              <a:rPr lang="pt-BR" dirty="0"/>
              <a:t>facilitar a criação de modelo sobre demanda dentro do ecosistema de blockchain visando reduzir os esforços necessários para criar e gerenciar ambientes blockchain. Suporta vários serviço </a:t>
            </a:r>
            <a:r>
              <a:rPr lang="pt-BR" dirty="0" err="1"/>
              <a:t>mult-tenant</a:t>
            </a:r>
            <a:r>
              <a:rPr lang="pt-BR" dirty="0"/>
              <a:t> de infraestrutura (</a:t>
            </a:r>
            <a:r>
              <a:rPr lang="pt-BR" dirty="0" err="1"/>
              <a:t>bare</a:t>
            </a:r>
            <a:r>
              <a:rPr lang="pt-BR" dirty="0"/>
              <a:t> metal, máquinas virtuais, e plataformas de containers). </a:t>
            </a:r>
          </a:p>
          <a:p>
            <a:endParaRPr lang="pt-BR" dirty="0"/>
          </a:p>
          <a:p>
            <a:r>
              <a:rPr lang="pt-BR" b="1" dirty="0" err="1"/>
              <a:t>Hyperledger</a:t>
            </a:r>
            <a:r>
              <a:rPr lang="pt-BR" b="1" dirty="0"/>
              <a:t> Composer: </a:t>
            </a:r>
            <a:r>
              <a:rPr lang="pt-BR" dirty="0"/>
              <a:t>Contribuição da IBM e </a:t>
            </a:r>
            <a:r>
              <a:rPr lang="pt-BR" dirty="0" err="1"/>
              <a:t>Oxchains</a:t>
            </a:r>
            <a:r>
              <a:rPr lang="pt-BR" dirty="0"/>
              <a:t>, é um conjunto de ferramentas colaborativas para a construção de redes de negócio </a:t>
            </a:r>
            <a:r>
              <a:rPr lang="pt-BR" dirty="0" err="1"/>
              <a:t>blockchain</a:t>
            </a:r>
            <a:r>
              <a:rPr lang="pt-BR" dirty="0"/>
              <a:t> para acelerar o desenvolvimento de </a:t>
            </a:r>
            <a:r>
              <a:rPr lang="pt-BR" dirty="0" err="1"/>
              <a:t>Smart</a:t>
            </a:r>
            <a:r>
              <a:rPr lang="pt-BR" dirty="0"/>
              <a:t> </a:t>
            </a:r>
            <a:r>
              <a:rPr lang="pt-BR" dirty="0" err="1"/>
              <a:t>Contracts</a:t>
            </a:r>
            <a:r>
              <a:rPr lang="pt-BR" dirty="0"/>
              <a:t> (</a:t>
            </a:r>
            <a:r>
              <a:rPr lang="pt-BR" dirty="0" err="1"/>
              <a:t>chaibncode</a:t>
            </a:r>
            <a:r>
              <a:rPr lang="pt-BR" dirty="0"/>
              <a:t>) e aplicações </a:t>
            </a:r>
            <a:r>
              <a:rPr lang="pt-BR" dirty="0" err="1"/>
              <a:t>blockchain</a:t>
            </a:r>
            <a:r>
              <a:rPr lang="pt-BR" dirty="0"/>
              <a:t>. </a:t>
            </a:r>
          </a:p>
          <a:p>
            <a:endParaRPr lang="pt-BR" dirty="0"/>
          </a:p>
          <a:p>
            <a:r>
              <a:rPr lang="pt-BR" b="1" dirty="0" err="1"/>
              <a:t>Hyperledger</a:t>
            </a:r>
            <a:r>
              <a:rPr lang="pt-BR" b="1" dirty="0"/>
              <a:t> </a:t>
            </a:r>
            <a:r>
              <a:rPr lang="pt-BR" b="1" dirty="0" err="1"/>
              <a:t>Quilt</a:t>
            </a:r>
            <a:r>
              <a:rPr lang="pt-BR" b="1" dirty="0"/>
              <a:t>: </a:t>
            </a:r>
            <a:r>
              <a:rPr lang="pt-BR" dirty="0"/>
              <a:t>Liderado pela NTT Data e </a:t>
            </a:r>
            <a:r>
              <a:rPr lang="pt-BR" dirty="0" err="1"/>
              <a:t>Ripple</a:t>
            </a:r>
            <a:r>
              <a:rPr lang="pt-BR" dirty="0"/>
              <a:t>, é uma implementação em Java do protocolo “</a:t>
            </a:r>
            <a:r>
              <a:rPr lang="pt-BR" dirty="0" err="1"/>
              <a:t>interledger</a:t>
            </a:r>
            <a:r>
              <a:rPr lang="pt-BR" dirty="0"/>
              <a:t>” para </a:t>
            </a:r>
            <a:r>
              <a:rPr lang="pt-BR" dirty="0" err="1"/>
              <a:t>ripple</a:t>
            </a:r>
            <a:r>
              <a:rPr lang="pt-BR" dirty="0"/>
              <a:t> que é designado para transferir valores entre </a:t>
            </a:r>
            <a:r>
              <a:rPr lang="pt-BR" dirty="0" err="1"/>
              <a:t>ledgers</a:t>
            </a:r>
            <a:r>
              <a:rPr lang="pt-BR" dirty="0"/>
              <a:t> distribuídos e não distribuídos</a:t>
            </a:r>
          </a:p>
          <a:p>
            <a:endParaRPr lang="pt-BR" dirty="0"/>
          </a:p>
          <a:p>
            <a:r>
              <a:rPr lang="pt-BR" b="1" dirty="0" err="1"/>
              <a:t>Hyperledger</a:t>
            </a:r>
            <a:r>
              <a:rPr lang="pt-BR" b="1" dirty="0"/>
              <a:t> </a:t>
            </a:r>
            <a:r>
              <a:rPr lang="pt-BR" b="1" dirty="0" err="1"/>
              <a:t>Caliper</a:t>
            </a:r>
            <a:r>
              <a:rPr lang="pt-BR" dirty="0"/>
              <a:t>: é uma ferramenta de </a:t>
            </a:r>
            <a:r>
              <a:rPr lang="pt-BR" dirty="0" err="1"/>
              <a:t>bechmark</a:t>
            </a:r>
            <a:r>
              <a:rPr lang="pt-BR" dirty="0"/>
              <a:t> que permite usuários medir a performance de implementações de casos de uso específicos. </a:t>
            </a:r>
          </a:p>
        </p:txBody>
      </p:sp>
    </p:spTree>
    <p:extLst>
      <p:ext uri="{BB962C8B-B14F-4D97-AF65-F5344CB8AC3E}">
        <p14:creationId xmlns:p14="http://schemas.microsoft.com/office/powerpoint/2010/main" val="3966682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noProof="1">
                <a:latin typeface="IBM Plex Sans" panose="020B0503050203000203" pitchFamily="34" charset="77"/>
              </a:rPr>
              <a:t>Hyperledger Fabric</a:t>
            </a:r>
          </a:p>
        </p:txBody>
      </p:sp>
    </p:spTree>
    <p:extLst>
      <p:ext uri="{BB962C8B-B14F-4D97-AF65-F5344CB8AC3E}">
        <p14:creationId xmlns:p14="http://schemas.microsoft.com/office/powerpoint/2010/main" val="1562626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724433" y="300187"/>
            <a:ext cx="3582831" cy="786581"/>
          </a:xfrm>
        </p:spPr>
        <p:txBody>
          <a:bodyPr/>
          <a:lstStyle/>
          <a:p>
            <a:r>
              <a:rPr lang="en-US" dirty="0"/>
              <a:t>Distributed ledger</a:t>
            </a:r>
          </a:p>
        </p:txBody>
      </p:sp>
      <p:sp>
        <p:nvSpPr>
          <p:cNvPr id="3" name="Text Placeholder 2"/>
          <p:cNvSpPr>
            <a:spLocks noGrp="1"/>
          </p:cNvSpPr>
          <p:nvPr>
            <p:ph type="body" sz="quarter" idx="22"/>
          </p:nvPr>
        </p:nvSpPr>
        <p:spPr>
          <a:xfrm>
            <a:off x="5920995" y="1558513"/>
            <a:ext cx="5950317" cy="3954959"/>
          </a:xfrm>
        </p:spPr>
        <p:txBody>
          <a:bodyPr>
            <a:noAutofit/>
          </a:bodyPr>
          <a:lstStyle/>
          <a:p>
            <a:r>
              <a:rPr lang="pt-BR" sz="1867" dirty="0"/>
              <a:t>Uma implementação da tecnologia de </a:t>
            </a:r>
            <a:r>
              <a:rPr lang="pt-BR" sz="1867" dirty="0" err="1"/>
              <a:t>Blockchain</a:t>
            </a:r>
            <a:r>
              <a:rPr lang="pt-BR" sz="1867" dirty="0"/>
              <a:t> que é a fundação para desenvolvimento de aplicações </a:t>
            </a:r>
          </a:p>
          <a:p>
            <a:r>
              <a:rPr lang="pt-BR" sz="1867" dirty="0"/>
              <a:t>Focado em </a:t>
            </a:r>
            <a:r>
              <a:rPr lang="pt-BR" sz="1867" dirty="0" err="1"/>
              <a:t>Ledger</a:t>
            </a:r>
            <a:r>
              <a:rPr lang="pt-BR" sz="1867" dirty="0"/>
              <a:t>, </a:t>
            </a:r>
            <a:r>
              <a:rPr lang="pt-BR" sz="1867" dirty="0" err="1"/>
              <a:t>Smart</a:t>
            </a:r>
            <a:r>
              <a:rPr lang="pt-BR" sz="1867" dirty="0"/>
              <a:t> </a:t>
            </a:r>
            <a:r>
              <a:rPr lang="pt-BR" sz="1867" dirty="0" err="1"/>
              <a:t>Contracts</a:t>
            </a:r>
            <a:r>
              <a:rPr lang="pt-BR" sz="1867" dirty="0"/>
              <a:t>, Consenso, confidencialidade, resiliência e escalabilidade</a:t>
            </a:r>
          </a:p>
          <a:p>
            <a:endParaRPr lang="pt-BR" sz="1867" dirty="0"/>
          </a:p>
          <a:p>
            <a:r>
              <a:rPr lang="pt-BR" sz="1867" dirty="0"/>
              <a:t>V1.4 liberada em Janeiro de 2019 </a:t>
            </a:r>
          </a:p>
          <a:p>
            <a:pPr lvl="1"/>
            <a:r>
              <a:rPr lang="pt-BR" sz="1867" dirty="0"/>
              <a:t>Incluir melhorias significativas em performance, segurança, migração e </a:t>
            </a:r>
            <a:r>
              <a:rPr lang="pt-BR" sz="1867" dirty="0" err="1"/>
              <a:t>smart</a:t>
            </a:r>
            <a:r>
              <a:rPr lang="pt-BR" sz="1867" dirty="0"/>
              <a:t> </a:t>
            </a:r>
            <a:r>
              <a:rPr lang="pt-BR" sz="1867" dirty="0" err="1"/>
              <a:t>contracts</a:t>
            </a:r>
            <a:r>
              <a:rPr lang="pt-BR" sz="1867" dirty="0"/>
              <a:t> </a:t>
            </a:r>
          </a:p>
          <a:p>
            <a:pPr lvl="1"/>
            <a:r>
              <a:rPr lang="pt-BR" sz="1867" dirty="0"/>
              <a:t>Atualmente na versão 1.4.3</a:t>
            </a:r>
          </a:p>
          <a:p>
            <a:endParaRPr lang="pt-BR" sz="1867" dirty="0"/>
          </a:p>
          <a:p>
            <a:r>
              <a:rPr lang="pt-BR" sz="1867" dirty="0"/>
              <a:t>IBM é um das organizações que contribuem para o projeto</a:t>
            </a:r>
          </a:p>
        </p:txBody>
      </p:sp>
      <p:pic>
        <p:nvPicPr>
          <p:cNvPr id="8" name="Picture 6" descr="https://www.hyperledger.org/wp-content/uploads/2018/03/Hyperledger_Fabric_Logo_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11" y="209252"/>
            <a:ext cx="2844040" cy="7938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r="16081"/>
          <a:stretch/>
        </p:blipFill>
        <p:spPr>
          <a:xfrm>
            <a:off x="309183" y="1325724"/>
            <a:ext cx="5443165" cy="4549059"/>
          </a:xfrm>
          <a:prstGeom prst="rect">
            <a:avLst/>
          </a:prstGeom>
        </p:spPr>
      </p:pic>
    </p:spTree>
    <p:extLst>
      <p:ext uri="{BB962C8B-B14F-4D97-AF65-F5344CB8AC3E}">
        <p14:creationId xmlns:p14="http://schemas.microsoft.com/office/powerpoint/2010/main" val="677606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724433" y="300187"/>
            <a:ext cx="3582831" cy="786581"/>
          </a:xfrm>
        </p:spPr>
        <p:txBody>
          <a:bodyPr/>
          <a:lstStyle/>
          <a:p>
            <a:r>
              <a:rPr lang="en-US" dirty="0"/>
              <a:t>Distributed ledger</a:t>
            </a:r>
          </a:p>
        </p:txBody>
      </p:sp>
      <p:sp>
        <p:nvSpPr>
          <p:cNvPr id="3" name="Text Placeholder 2"/>
          <p:cNvSpPr>
            <a:spLocks noGrp="1"/>
          </p:cNvSpPr>
          <p:nvPr>
            <p:ph type="body" sz="quarter" idx="22"/>
          </p:nvPr>
        </p:nvSpPr>
        <p:spPr>
          <a:xfrm>
            <a:off x="556591" y="1558513"/>
            <a:ext cx="11314721" cy="3954959"/>
          </a:xfrm>
        </p:spPr>
        <p:txBody>
          <a:bodyPr>
            <a:noAutofit/>
          </a:bodyPr>
          <a:lstStyle/>
          <a:p>
            <a:r>
              <a:rPr lang="pt-BR" sz="2000" dirty="0"/>
              <a:t>Solução Open </a:t>
            </a:r>
            <a:r>
              <a:rPr lang="pt-BR" sz="2000" dirty="0" err="1"/>
              <a:t>Source</a:t>
            </a:r>
            <a:r>
              <a:rPr lang="pt-BR" sz="2000" dirty="0"/>
              <a:t> modular para </a:t>
            </a:r>
            <a:r>
              <a:rPr lang="pt-BR" sz="2000" dirty="0" err="1"/>
              <a:t>Blockchain</a:t>
            </a:r>
            <a:r>
              <a:rPr lang="pt-BR" sz="2000" dirty="0"/>
              <a:t> no modelo DLT (</a:t>
            </a:r>
            <a:r>
              <a:rPr lang="pt-BR" sz="2000" dirty="0" err="1"/>
              <a:t>Distributed</a:t>
            </a:r>
            <a:r>
              <a:rPr lang="pt-BR" sz="2000" dirty="0"/>
              <a:t> </a:t>
            </a:r>
            <a:r>
              <a:rPr lang="pt-BR" sz="2000" dirty="0" err="1"/>
              <a:t>Ledger</a:t>
            </a:r>
            <a:r>
              <a:rPr lang="pt-BR" sz="2000" dirty="0"/>
              <a:t> Technology)</a:t>
            </a:r>
          </a:p>
          <a:p>
            <a:r>
              <a:rPr lang="pt-BR" sz="2000" dirty="0"/>
              <a:t>Suporta </a:t>
            </a:r>
            <a:r>
              <a:rPr lang="pt-BR" sz="2000" dirty="0" err="1"/>
              <a:t>Smart</a:t>
            </a:r>
            <a:r>
              <a:rPr lang="pt-BR" sz="2000" dirty="0"/>
              <a:t> </a:t>
            </a:r>
            <a:r>
              <a:rPr lang="pt-BR" sz="2000" dirty="0" err="1"/>
              <a:t>Contracts</a:t>
            </a:r>
            <a:r>
              <a:rPr lang="pt-BR" sz="2000" dirty="0"/>
              <a:t> em várias linguagens:</a:t>
            </a:r>
          </a:p>
          <a:p>
            <a:pPr lvl="1"/>
            <a:r>
              <a:rPr lang="pt-BR" sz="2000" dirty="0"/>
              <a:t>Java</a:t>
            </a:r>
          </a:p>
          <a:p>
            <a:pPr lvl="1"/>
            <a:r>
              <a:rPr lang="pt-BR" sz="2000" dirty="0"/>
              <a:t>Go</a:t>
            </a:r>
          </a:p>
          <a:p>
            <a:pPr lvl="1"/>
            <a:r>
              <a:rPr lang="pt-BR" sz="2000" dirty="0" err="1"/>
              <a:t>Node.js</a:t>
            </a:r>
            <a:endParaRPr lang="pt-BR" sz="2000" dirty="0"/>
          </a:p>
          <a:p>
            <a:r>
              <a:rPr lang="pt-BR" sz="2000" dirty="0"/>
              <a:t>Permissivo: participantes identificados</a:t>
            </a:r>
          </a:p>
          <a:p>
            <a:r>
              <a:rPr lang="pt-BR" sz="2000" dirty="0"/>
              <a:t>Implementação de Consensus modular:</a:t>
            </a:r>
          </a:p>
          <a:p>
            <a:pPr lvl="1"/>
            <a:r>
              <a:rPr lang="pt-BR" sz="2000" dirty="0"/>
              <a:t>Kafka</a:t>
            </a:r>
          </a:p>
          <a:p>
            <a:pPr lvl="1"/>
            <a:r>
              <a:rPr lang="pt-BR" sz="2000" dirty="0" err="1"/>
              <a:t>Raft</a:t>
            </a:r>
            <a:endParaRPr lang="pt-BR" sz="2000" dirty="0"/>
          </a:p>
          <a:p>
            <a:pPr lvl="1"/>
            <a:r>
              <a:rPr lang="pt-BR" sz="2000" dirty="0"/>
              <a:t>Solo</a:t>
            </a:r>
          </a:p>
          <a:p>
            <a:endParaRPr lang="pt-BR" sz="1867" dirty="0"/>
          </a:p>
          <a:p>
            <a:endParaRPr lang="pt-BR" sz="1867" dirty="0"/>
          </a:p>
        </p:txBody>
      </p:sp>
      <p:pic>
        <p:nvPicPr>
          <p:cNvPr id="8" name="Picture 6" descr="https://www.hyperledger.org/wp-content/uploads/2018/03/Hyperledger_Fabric_Logo_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11" y="209252"/>
            <a:ext cx="2844040" cy="79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535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Arquitetura e Componentes</a:t>
            </a:r>
          </a:p>
        </p:txBody>
      </p:sp>
    </p:spTree>
    <p:extLst>
      <p:ext uri="{BB962C8B-B14F-4D97-AF65-F5344CB8AC3E}">
        <p14:creationId xmlns:p14="http://schemas.microsoft.com/office/powerpoint/2010/main" val="1944516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Arquitetura</a:t>
            </a:r>
          </a:p>
          <a:p>
            <a:endParaRPr lang="pt-BR" dirty="0"/>
          </a:p>
        </p:txBody>
      </p:sp>
      <p:sp>
        <p:nvSpPr>
          <p:cNvPr id="8" name="CaixaDeTexto 7">
            <a:extLst>
              <a:ext uri="{FF2B5EF4-FFF2-40B4-BE49-F238E27FC236}">
                <a16:creationId xmlns:a16="http://schemas.microsoft.com/office/drawing/2014/main" xmlns="" id="{843BDD9D-40A4-FC4F-B6B3-0F2A77457C76}"/>
              </a:ext>
            </a:extLst>
          </p:cNvPr>
          <p:cNvSpPr txBox="1"/>
          <p:nvPr/>
        </p:nvSpPr>
        <p:spPr>
          <a:xfrm>
            <a:off x="461147" y="1419816"/>
            <a:ext cx="10463015" cy="5078313"/>
          </a:xfrm>
          <a:prstGeom prst="rect">
            <a:avLst/>
          </a:prstGeom>
          <a:noFill/>
        </p:spPr>
        <p:txBody>
          <a:bodyPr wrap="square" rtlCol="0">
            <a:spAutoFit/>
          </a:bodyPr>
          <a:lstStyle/>
          <a:p>
            <a:pPr marL="285750" indent="-285750">
              <a:buFont typeface="Arial" panose="020B0604020202020204" pitchFamily="34" charset="0"/>
              <a:buChar char="•"/>
            </a:pPr>
            <a:r>
              <a:rPr lang="pt-BR" b="1" dirty="0" err="1"/>
              <a:t>Certificate</a:t>
            </a:r>
            <a:r>
              <a:rPr lang="pt-BR" b="1" dirty="0"/>
              <a:t> </a:t>
            </a:r>
            <a:r>
              <a:rPr lang="pt-BR" b="1" dirty="0" err="1"/>
              <a:t>Authority</a:t>
            </a:r>
            <a:r>
              <a:rPr lang="pt-BR" b="1" dirty="0"/>
              <a:t> (CA)</a:t>
            </a:r>
            <a:r>
              <a:rPr lang="pt-BR" dirty="0"/>
              <a:t>: Responsável pela identificação dos participantes da rede </a:t>
            </a:r>
            <a:r>
              <a:rPr lang="pt-BR" dirty="0" err="1"/>
              <a:t>blockchain</a:t>
            </a:r>
            <a:endParaRPr lang="pt-BR" dirty="0"/>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Ordering</a:t>
            </a:r>
            <a:r>
              <a:rPr lang="pt-BR" b="1" dirty="0"/>
              <a:t> Service</a:t>
            </a:r>
            <a:r>
              <a:rPr lang="pt-BR" dirty="0"/>
              <a:t>: Componente responsável por ordenar as transações já </a:t>
            </a:r>
            <a:r>
              <a:rPr lang="pt-BR" dirty="0" err="1"/>
              <a:t>endoçadas</a:t>
            </a:r>
            <a:r>
              <a:rPr lang="pt-BR" dirty="0"/>
              <a:t>, organiza-las em blocos e envia-las para serem incluídas no </a:t>
            </a:r>
            <a:r>
              <a:rPr lang="pt-BR" dirty="0" err="1"/>
              <a:t>ledger</a:t>
            </a:r>
            <a:endParaRPr lang="pt-BR" dirty="0"/>
          </a:p>
          <a:p>
            <a:pPr marL="285750" indent="-285750">
              <a:buFont typeface="Arial" panose="020B0604020202020204" pitchFamily="34" charset="0"/>
              <a:buChar char="•"/>
            </a:pPr>
            <a:endParaRPr lang="pt-BR" b="1" dirty="0"/>
          </a:p>
          <a:p>
            <a:pPr marL="285750" indent="-285750">
              <a:buFont typeface="Arial" panose="020B0604020202020204" pitchFamily="34" charset="0"/>
              <a:buChar char="•"/>
            </a:pPr>
            <a:r>
              <a:rPr lang="pt-BR" b="1" dirty="0" err="1"/>
              <a:t>Endorsment</a:t>
            </a:r>
            <a:r>
              <a:rPr lang="pt-BR" b="1" dirty="0"/>
              <a:t> </a:t>
            </a:r>
            <a:r>
              <a:rPr lang="pt-BR" b="1" dirty="0" err="1"/>
              <a:t>Peer</a:t>
            </a:r>
            <a:r>
              <a:rPr lang="pt-BR" dirty="0"/>
              <a:t>: Componente responsável por validar uma transação </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Commitment</a:t>
            </a:r>
            <a:r>
              <a:rPr lang="pt-BR" b="1" dirty="0"/>
              <a:t> </a:t>
            </a:r>
            <a:r>
              <a:rPr lang="pt-BR" b="1" dirty="0" err="1"/>
              <a:t>Peer</a:t>
            </a:r>
            <a:r>
              <a:rPr lang="pt-BR" dirty="0"/>
              <a:t>: Componente responsável por incluir o bloco no </a:t>
            </a:r>
            <a:r>
              <a:rPr lang="pt-BR" dirty="0" err="1"/>
              <a:t>ledger</a:t>
            </a:r>
            <a:endParaRPr lang="pt-BR" dirty="0"/>
          </a:p>
          <a:p>
            <a:endParaRPr lang="pt-BR" dirty="0"/>
          </a:p>
          <a:p>
            <a:pPr marL="285750" indent="-285750">
              <a:buFont typeface="Arial" panose="020B0604020202020204" pitchFamily="34" charset="0"/>
              <a:buChar char="•"/>
            </a:pPr>
            <a:r>
              <a:rPr lang="pt-BR" b="1" dirty="0" err="1"/>
              <a:t>Channel</a:t>
            </a:r>
            <a:r>
              <a:rPr lang="pt-BR" dirty="0"/>
              <a:t>: meio lógico de comunicação pelo qual os participantes da rede se comunicam (enviam, aprovam, ordenam e consultam transações / blocos)</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Smart</a:t>
            </a:r>
            <a:r>
              <a:rPr lang="pt-BR" b="1" dirty="0"/>
              <a:t> </a:t>
            </a:r>
            <a:r>
              <a:rPr lang="pt-BR" b="1" dirty="0" err="1"/>
              <a:t>Contract</a:t>
            </a:r>
            <a:r>
              <a:rPr lang="pt-BR" b="1" dirty="0"/>
              <a:t> (</a:t>
            </a:r>
            <a:r>
              <a:rPr lang="pt-BR" b="1" dirty="0" err="1"/>
              <a:t>Chaincode</a:t>
            </a:r>
            <a:r>
              <a:rPr lang="pt-BR" b="1" dirty="0"/>
              <a:t>):</a:t>
            </a:r>
            <a:r>
              <a:rPr lang="pt-BR" dirty="0"/>
              <a:t> implementação da regra de negócio que será regida / respeitada pela rede </a:t>
            </a:r>
            <a:r>
              <a:rPr lang="pt-BR" dirty="0" err="1"/>
              <a:t>blockchain</a:t>
            </a:r>
            <a:r>
              <a:rPr lang="pt-BR" dirty="0"/>
              <a:t>. O </a:t>
            </a:r>
            <a:r>
              <a:rPr lang="pt-BR" dirty="0" err="1"/>
              <a:t>Smart</a:t>
            </a:r>
            <a:r>
              <a:rPr lang="pt-BR" dirty="0"/>
              <a:t> </a:t>
            </a:r>
            <a:r>
              <a:rPr lang="pt-BR" dirty="0" err="1"/>
              <a:t>Contract</a:t>
            </a:r>
            <a:r>
              <a:rPr lang="pt-BR" dirty="0"/>
              <a:t> é instalado e só existe dentro de um </a:t>
            </a:r>
            <a:r>
              <a:rPr lang="pt-BR" dirty="0" err="1"/>
              <a:t>channel</a:t>
            </a:r>
            <a:r>
              <a:rPr lang="pt-BR" dirty="0"/>
              <a:t>. </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r>
              <a:rPr lang="pt-BR" b="1" dirty="0" err="1"/>
              <a:t>Application</a:t>
            </a:r>
            <a:r>
              <a:rPr lang="pt-BR" b="1" dirty="0"/>
              <a:t> </a:t>
            </a:r>
            <a:r>
              <a:rPr lang="pt-BR" b="1" dirty="0" err="1"/>
              <a:t>Client</a:t>
            </a:r>
            <a:r>
              <a:rPr lang="pt-BR" b="1" dirty="0"/>
              <a:t>:</a:t>
            </a:r>
            <a:r>
              <a:rPr lang="pt-BR" dirty="0"/>
              <a:t> cliente que se conecta à rede </a:t>
            </a:r>
            <a:r>
              <a:rPr lang="pt-BR" dirty="0" err="1"/>
              <a:t>blockchain</a:t>
            </a:r>
            <a:r>
              <a:rPr lang="pt-BR" dirty="0"/>
              <a:t> para propor uma transação </a:t>
            </a:r>
          </a:p>
          <a:p>
            <a:pPr marL="285750" indent="-285750">
              <a:buFont typeface="Arial" panose="020B0604020202020204" pitchFamily="34" charset="0"/>
              <a:buChar char="•"/>
            </a:pPr>
            <a:endParaRPr lang="pt-BR" dirty="0"/>
          </a:p>
          <a:p>
            <a:endParaRPr lang="pt-BR" dirty="0"/>
          </a:p>
        </p:txBody>
      </p:sp>
    </p:spTree>
    <p:extLst>
      <p:ext uri="{BB962C8B-B14F-4D97-AF65-F5344CB8AC3E}">
        <p14:creationId xmlns:p14="http://schemas.microsoft.com/office/powerpoint/2010/main" val="92591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Arquitetura</a:t>
            </a:r>
          </a:p>
          <a:p>
            <a:endParaRPr lang="pt-BR" dirty="0"/>
          </a:p>
        </p:txBody>
      </p:sp>
      <p:pic>
        <p:nvPicPr>
          <p:cNvPr id="3" name="Imagem 2">
            <a:extLst>
              <a:ext uri="{FF2B5EF4-FFF2-40B4-BE49-F238E27FC236}">
                <a16:creationId xmlns:a16="http://schemas.microsoft.com/office/drawing/2014/main" xmlns="" id="{8CAC8BEC-BC6C-824A-891D-E7CE8BBB0B59}"/>
              </a:ext>
            </a:extLst>
          </p:cNvPr>
          <p:cNvPicPr>
            <a:picLocks noChangeAspect="1"/>
          </p:cNvPicPr>
          <p:nvPr/>
        </p:nvPicPr>
        <p:blipFill>
          <a:blip r:embed="rId3"/>
          <a:stretch>
            <a:fillRect/>
          </a:stretch>
        </p:blipFill>
        <p:spPr>
          <a:xfrm>
            <a:off x="612689" y="895627"/>
            <a:ext cx="9149149" cy="4157519"/>
          </a:xfrm>
          <a:prstGeom prst="rect">
            <a:avLst/>
          </a:prstGeom>
        </p:spPr>
      </p:pic>
      <p:sp>
        <p:nvSpPr>
          <p:cNvPr id="4" name="CaixaDeTexto 3">
            <a:extLst>
              <a:ext uri="{FF2B5EF4-FFF2-40B4-BE49-F238E27FC236}">
                <a16:creationId xmlns:a16="http://schemas.microsoft.com/office/drawing/2014/main" xmlns="" id="{3063E22E-43F6-344C-BB18-E27CF81EEBB5}"/>
              </a:ext>
            </a:extLst>
          </p:cNvPr>
          <p:cNvSpPr txBox="1"/>
          <p:nvPr/>
        </p:nvSpPr>
        <p:spPr>
          <a:xfrm>
            <a:off x="3620539" y="5423764"/>
            <a:ext cx="3452322" cy="1077218"/>
          </a:xfrm>
          <a:prstGeom prst="rect">
            <a:avLst/>
          </a:prstGeom>
          <a:noFill/>
        </p:spPr>
        <p:txBody>
          <a:bodyPr wrap="square" rtlCol="0">
            <a:spAutoFit/>
          </a:bodyPr>
          <a:lstStyle/>
          <a:p>
            <a:r>
              <a:rPr lang="pt-BR" sz="1600" dirty="0"/>
              <a:t>A = Aplicação (A1, A2, A3)</a:t>
            </a:r>
          </a:p>
          <a:p>
            <a:r>
              <a:rPr lang="pt-BR" sz="1600" dirty="0"/>
              <a:t>L = </a:t>
            </a:r>
            <a:r>
              <a:rPr lang="pt-BR" sz="1600" dirty="0" err="1"/>
              <a:t>Ledger</a:t>
            </a:r>
            <a:r>
              <a:rPr lang="pt-BR" sz="1600" dirty="0"/>
              <a:t> (L1, L2)</a:t>
            </a:r>
          </a:p>
          <a:p>
            <a:r>
              <a:rPr lang="pt-BR" sz="1600" dirty="0" err="1"/>
              <a:t>P</a:t>
            </a:r>
            <a:r>
              <a:rPr lang="pt-BR" sz="1600" dirty="0"/>
              <a:t> = </a:t>
            </a:r>
            <a:r>
              <a:rPr lang="pt-BR" sz="1600" dirty="0" err="1"/>
              <a:t>Peer</a:t>
            </a:r>
            <a:r>
              <a:rPr lang="pt-BR" sz="1600" dirty="0"/>
              <a:t> (P1, P2, P3)</a:t>
            </a:r>
          </a:p>
          <a:p>
            <a:r>
              <a:rPr lang="pt-BR" sz="1600" dirty="0"/>
              <a:t>O = </a:t>
            </a:r>
            <a:r>
              <a:rPr lang="pt-BR" sz="1600" dirty="0" err="1"/>
              <a:t>Ordering</a:t>
            </a:r>
            <a:r>
              <a:rPr lang="pt-BR" sz="1600" dirty="0"/>
              <a:t> (O4)</a:t>
            </a:r>
          </a:p>
        </p:txBody>
      </p:sp>
      <p:sp>
        <p:nvSpPr>
          <p:cNvPr id="5" name="CaixaDeTexto 4">
            <a:extLst>
              <a:ext uri="{FF2B5EF4-FFF2-40B4-BE49-F238E27FC236}">
                <a16:creationId xmlns:a16="http://schemas.microsoft.com/office/drawing/2014/main" xmlns="" id="{B4323CB5-CA5F-394E-9EDC-E46654EEB081}"/>
              </a:ext>
            </a:extLst>
          </p:cNvPr>
          <p:cNvSpPr txBox="1"/>
          <p:nvPr/>
        </p:nvSpPr>
        <p:spPr>
          <a:xfrm>
            <a:off x="6722075" y="5423764"/>
            <a:ext cx="3642344" cy="1077218"/>
          </a:xfrm>
          <a:prstGeom prst="rect">
            <a:avLst/>
          </a:prstGeom>
          <a:noFill/>
        </p:spPr>
        <p:txBody>
          <a:bodyPr wrap="none" rtlCol="0">
            <a:spAutoFit/>
          </a:bodyPr>
          <a:lstStyle/>
          <a:p>
            <a:r>
              <a:rPr lang="pt-BR" sz="1600" dirty="0" err="1"/>
              <a:t>S</a:t>
            </a:r>
            <a:r>
              <a:rPr lang="pt-BR" sz="1600" dirty="0"/>
              <a:t> = </a:t>
            </a:r>
            <a:r>
              <a:rPr lang="pt-BR" sz="1600" dirty="0" err="1"/>
              <a:t>Smart</a:t>
            </a:r>
            <a:r>
              <a:rPr lang="pt-BR" sz="1600" dirty="0"/>
              <a:t> </a:t>
            </a:r>
            <a:r>
              <a:rPr lang="pt-BR" sz="1600" dirty="0" err="1"/>
              <a:t>Contract</a:t>
            </a:r>
            <a:r>
              <a:rPr lang="pt-BR" sz="1600" dirty="0"/>
              <a:t> (S5, S6)</a:t>
            </a:r>
          </a:p>
          <a:p>
            <a:r>
              <a:rPr lang="pt-BR" sz="1600" dirty="0"/>
              <a:t>CC = Consórcio do Canal (CC1, CC2)</a:t>
            </a:r>
          </a:p>
          <a:p>
            <a:r>
              <a:rPr lang="pt-BR" sz="1600" dirty="0"/>
              <a:t>C = Canal (C1, C2)</a:t>
            </a:r>
          </a:p>
          <a:p>
            <a:endParaRPr lang="pt-BR" sz="1600" dirty="0"/>
          </a:p>
        </p:txBody>
      </p:sp>
    </p:spTree>
    <p:extLst>
      <p:ext uri="{BB962C8B-B14F-4D97-AF65-F5344CB8AC3E}">
        <p14:creationId xmlns:p14="http://schemas.microsoft.com/office/powerpoint/2010/main" val="2297469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Proposta do Workshop</a:t>
            </a:r>
          </a:p>
        </p:txBody>
      </p:sp>
    </p:spTree>
    <p:extLst>
      <p:ext uri="{BB962C8B-B14F-4D97-AF65-F5344CB8AC3E}">
        <p14:creationId xmlns:p14="http://schemas.microsoft.com/office/powerpoint/2010/main" val="194315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Arquitetura</a:t>
            </a:r>
          </a:p>
          <a:p>
            <a:endParaRPr lang="pt-BR" dirty="0"/>
          </a:p>
        </p:txBody>
      </p:sp>
      <p:pic>
        <p:nvPicPr>
          <p:cNvPr id="7" name="Imagem 6">
            <a:extLst>
              <a:ext uri="{FF2B5EF4-FFF2-40B4-BE49-F238E27FC236}">
                <a16:creationId xmlns:a16="http://schemas.microsoft.com/office/drawing/2014/main" xmlns="" id="{D00F12C2-75E4-2344-B00E-F2F4FA1CFF2F}"/>
              </a:ext>
            </a:extLst>
          </p:cNvPr>
          <p:cNvPicPr>
            <a:picLocks noChangeAspect="1"/>
          </p:cNvPicPr>
          <p:nvPr/>
        </p:nvPicPr>
        <p:blipFill>
          <a:blip r:embed="rId3"/>
          <a:stretch>
            <a:fillRect/>
          </a:stretch>
        </p:blipFill>
        <p:spPr>
          <a:xfrm>
            <a:off x="2819400" y="419100"/>
            <a:ext cx="6553200" cy="6019800"/>
          </a:xfrm>
          <a:prstGeom prst="rect">
            <a:avLst/>
          </a:prstGeom>
        </p:spPr>
      </p:pic>
    </p:spTree>
    <p:extLst>
      <p:ext uri="{BB962C8B-B14F-4D97-AF65-F5344CB8AC3E}">
        <p14:creationId xmlns:p14="http://schemas.microsoft.com/office/powerpoint/2010/main" val="3717591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Laboratório 1</a:t>
            </a:r>
          </a:p>
        </p:txBody>
      </p:sp>
    </p:spTree>
    <p:extLst>
      <p:ext uri="{BB962C8B-B14F-4D97-AF65-F5344CB8AC3E}">
        <p14:creationId xmlns:p14="http://schemas.microsoft.com/office/powerpoint/2010/main" val="28216719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Laboratório 1</a:t>
            </a:r>
          </a:p>
          <a:p>
            <a:endParaRPr lang="pt-BR" dirty="0"/>
          </a:p>
        </p:txBody>
      </p:sp>
      <p:sp>
        <p:nvSpPr>
          <p:cNvPr id="8" name="CaixaDeTexto 7">
            <a:extLst>
              <a:ext uri="{FF2B5EF4-FFF2-40B4-BE49-F238E27FC236}">
                <a16:creationId xmlns:a16="http://schemas.microsoft.com/office/drawing/2014/main" xmlns="" id="{843BDD9D-40A4-FC4F-B6B3-0F2A77457C76}"/>
              </a:ext>
            </a:extLst>
          </p:cNvPr>
          <p:cNvSpPr txBox="1"/>
          <p:nvPr/>
        </p:nvSpPr>
        <p:spPr>
          <a:xfrm>
            <a:off x="461147" y="1419816"/>
            <a:ext cx="10463015" cy="2031325"/>
          </a:xfrm>
          <a:prstGeom prst="rect">
            <a:avLst/>
          </a:prstGeom>
          <a:noFill/>
        </p:spPr>
        <p:txBody>
          <a:bodyPr wrap="square" rtlCol="0">
            <a:spAutoFit/>
          </a:bodyPr>
          <a:lstStyle/>
          <a:p>
            <a:pPr marL="285750" indent="-285750">
              <a:buFont typeface="Arial" panose="020B0604020202020204" pitchFamily="34" charset="0"/>
              <a:buChar char="•"/>
            </a:pPr>
            <a:r>
              <a:rPr lang="pt-BR" b="1" dirty="0"/>
              <a:t>O propósito desse laboratório é fazer um clone do projeto no GitHub com todos os scripts que serão usados no workshop</a:t>
            </a:r>
          </a:p>
          <a:p>
            <a:pPr marL="285750" indent="-285750">
              <a:buFont typeface="Arial" panose="020B0604020202020204" pitchFamily="34" charset="0"/>
              <a:buChar char="•"/>
            </a:pPr>
            <a:r>
              <a:rPr lang="pt-BR" b="1" dirty="0"/>
              <a:t>Instalar o </a:t>
            </a:r>
            <a:r>
              <a:rPr lang="pt-BR" b="1" dirty="0" err="1"/>
              <a:t>Docker</a:t>
            </a:r>
            <a:r>
              <a:rPr lang="pt-BR" b="1" dirty="0"/>
              <a:t> e </a:t>
            </a:r>
            <a:r>
              <a:rPr lang="pt-BR" b="1" dirty="0" err="1"/>
              <a:t>Kubernetes</a:t>
            </a:r>
            <a:endParaRPr lang="pt-BR" b="1" dirty="0"/>
          </a:p>
          <a:p>
            <a:pPr marL="285750" indent="-285750">
              <a:buFont typeface="Arial" panose="020B0604020202020204" pitchFamily="34" charset="0"/>
              <a:buChar char="•"/>
            </a:pPr>
            <a:r>
              <a:rPr lang="pt-BR" b="1" dirty="0"/>
              <a:t>Configurar o </a:t>
            </a:r>
            <a:r>
              <a:rPr lang="pt-BR" b="1" dirty="0" err="1"/>
              <a:t>Kubernetes</a:t>
            </a:r>
            <a:endParaRPr lang="pt-BR" b="1" dirty="0"/>
          </a:p>
          <a:p>
            <a:pPr marL="285750" indent="-285750">
              <a:buFont typeface="Arial" panose="020B0604020202020204" pitchFamily="34" charset="0"/>
              <a:buChar char="•"/>
            </a:pPr>
            <a:r>
              <a:rPr lang="pt-BR" b="1" dirty="0"/>
              <a:t>Baixar todas as imagens que serão usadas no Workshop</a:t>
            </a:r>
          </a:p>
          <a:p>
            <a:pPr marL="285750" indent="-285750">
              <a:buFont typeface="Arial" panose="020B0604020202020204" pitchFamily="34" charset="0"/>
              <a:buChar char="•"/>
            </a:pPr>
            <a:r>
              <a:rPr lang="pt-BR" b="1" dirty="0"/>
              <a:t>Validar a instalação do </a:t>
            </a:r>
            <a:r>
              <a:rPr lang="pt-BR" b="1" dirty="0" err="1"/>
              <a:t>Docker</a:t>
            </a:r>
            <a:r>
              <a:rPr lang="pt-BR" b="1" dirty="0"/>
              <a:t> e </a:t>
            </a:r>
            <a:r>
              <a:rPr lang="pt-BR" b="1" dirty="0" err="1"/>
              <a:t>Kubernetes</a:t>
            </a:r>
            <a:endParaRPr lang="pt-BR" b="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122007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en-US" dirty="0" err="1"/>
              <a:t>Proposta</a:t>
            </a:r>
            <a:r>
              <a:rPr lang="en-US" dirty="0"/>
              <a:t> do Workshop</a:t>
            </a:r>
          </a:p>
          <a:p>
            <a:endParaRPr lang="en-US"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8263801" cy="3046988"/>
          </a:xfrm>
          <a:prstGeom prst="rect">
            <a:avLst/>
          </a:prstGeom>
          <a:noFill/>
        </p:spPr>
        <p:txBody>
          <a:bodyPr wrap="none" rtlCol="0">
            <a:spAutoFit/>
          </a:bodyPr>
          <a:lstStyle/>
          <a:p>
            <a:r>
              <a:rPr lang="pt-BR" sz="2400" b="1" dirty="0"/>
              <a:t>Para quem é o Workshop?</a:t>
            </a:r>
          </a:p>
          <a:p>
            <a:pPr marL="285750" indent="-285750">
              <a:buFont typeface="Arial" panose="020B0604020202020204" pitchFamily="34" charset="0"/>
              <a:buChar char="•"/>
            </a:pPr>
            <a:r>
              <a:rPr lang="pt-BR" sz="2400" dirty="0"/>
              <a:t>Engenheiros de infraestrutura e Software / Middleware</a:t>
            </a:r>
          </a:p>
          <a:p>
            <a:pPr marL="285750" indent="-285750">
              <a:buFont typeface="Arial" panose="020B0604020202020204" pitchFamily="34" charset="0"/>
              <a:buChar char="•"/>
            </a:pPr>
            <a:r>
              <a:rPr lang="pt-BR" sz="2400" dirty="0"/>
              <a:t>Desenvolvedores que </a:t>
            </a:r>
            <a:r>
              <a:rPr lang="pt-BR" sz="2400" dirty="0" smtClean="0"/>
              <a:t>desejam </a:t>
            </a:r>
            <a:r>
              <a:rPr lang="pt-BR" sz="2400" dirty="0"/>
              <a:t>conhecer a plataforma</a:t>
            </a:r>
          </a:p>
          <a:p>
            <a:pPr marL="285750" indent="-285750">
              <a:buFont typeface="Arial" panose="020B0604020202020204" pitchFamily="34" charset="0"/>
              <a:buChar char="•"/>
            </a:pPr>
            <a:endParaRPr lang="pt-BR" sz="2400" dirty="0"/>
          </a:p>
          <a:p>
            <a:r>
              <a:rPr lang="pt-BR" sz="2400" b="1" dirty="0"/>
              <a:t>Quais são os Requisitos necessários?</a:t>
            </a:r>
          </a:p>
          <a:p>
            <a:pPr marL="285750" indent="-285750">
              <a:buFont typeface="Arial" panose="020B0604020202020204" pitchFamily="34" charset="0"/>
              <a:buChar char="•"/>
            </a:pPr>
            <a:r>
              <a:rPr lang="pt-BR" sz="2400" dirty="0"/>
              <a:t>Conhecimento básico em </a:t>
            </a:r>
            <a:r>
              <a:rPr lang="pt-BR" sz="2400" dirty="0" err="1"/>
              <a:t>Kubernetes</a:t>
            </a:r>
            <a:r>
              <a:rPr lang="pt-BR" sz="2400" dirty="0"/>
              <a:t> / </a:t>
            </a:r>
            <a:r>
              <a:rPr lang="pt-BR" sz="2400" dirty="0" err="1"/>
              <a:t>Docker</a:t>
            </a:r>
            <a:endParaRPr lang="pt-BR" sz="2400" dirty="0"/>
          </a:p>
          <a:p>
            <a:pPr marL="285750" indent="-285750">
              <a:buFont typeface="Arial" panose="020B0604020202020204" pitchFamily="34" charset="0"/>
              <a:buChar char="•"/>
            </a:pPr>
            <a:r>
              <a:rPr lang="pt-BR" sz="2400" dirty="0"/>
              <a:t>Entendimento básico dos conceitos do </a:t>
            </a:r>
            <a:r>
              <a:rPr lang="pt-BR" sz="2400" dirty="0" err="1"/>
              <a:t>Blockchain</a:t>
            </a:r>
            <a:endParaRPr lang="pt-BR" sz="2400" dirty="0"/>
          </a:p>
          <a:p>
            <a:pPr marL="285750" indent="-285750">
              <a:buFont typeface="Arial" panose="020B0604020202020204" pitchFamily="34" charset="0"/>
              <a:buChar char="•"/>
            </a:pPr>
            <a:r>
              <a:rPr lang="pt-BR" sz="2400" dirty="0"/>
              <a:t>Conhecimentos em scripts e terminal (linha de comando)</a:t>
            </a:r>
          </a:p>
        </p:txBody>
      </p:sp>
      <p:pic>
        <p:nvPicPr>
          <p:cNvPr id="4" name="Imagem 3">
            <a:extLst>
              <a:ext uri="{FF2B5EF4-FFF2-40B4-BE49-F238E27FC236}">
                <a16:creationId xmlns:a16="http://schemas.microsoft.com/office/drawing/2014/main" xmlns="" id="{B807D0A8-B08D-3E45-A2E5-6A4979BE28B9}"/>
              </a:ext>
            </a:extLst>
          </p:cNvPr>
          <p:cNvPicPr>
            <a:picLocks noChangeAspect="1"/>
          </p:cNvPicPr>
          <p:nvPr/>
        </p:nvPicPr>
        <p:blipFill>
          <a:blip r:embed="rId2"/>
          <a:stretch>
            <a:fillRect/>
          </a:stretch>
        </p:blipFill>
        <p:spPr>
          <a:xfrm>
            <a:off x="8528869" y="4638573"/>
            <a:ext cx="3009900" cy="1739900"/>
          </a:xfrm>
          <a:prstGeom prst="rect">
            <a:avLst/>
          </a:prstGeom>
        </p:spPr>
      </p:pic>
    </p:spTree>
    <p:extLst>
      <p:ext uri="{BB962C8B-B14F-4D97-AF65-F5344CB8AC3E}">
        <p14:creationId xmlns:p14="http://schemas.microsoft.com/office/powerpoint/2010/main" val="427917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en-US" dirty="0"/>
              <a:t>Agenda</a:t>
            </a:r>
          </a:p>
          <a:p>
            <a:endParaRPr lang="en-US"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033070"/>
            <a:ext cx="5668297" cy="4893647"/>
          </a:xfrm>
          <a:prstGeom prst="rect">
            <a:avLst/>
          </a:prstGeom>
          <a:noFill/>
        </p:spPr>
        <p:txBody>
          <a:bodyPr wrap="square" rtlCol="0">
            <a:spAutoFit/>
          </a:bodyPr>
          <a:lstStyle/>
          <a:p>
            <a:r>
              <a:rPr lang="pt-BR" sz="2400" b="1" dirty="0"/>
              <a:t>01: Introdução</a:t>
            </a:r>
          </a:p>
          <a:p>
            <a:pPr marL="285750" indent="-285750">
              <a:buFont typeface="Arial" panose="020B0604020202020204" pitchFamily="34" charset="0"/>
              <a:buChar char="•"/>
            </a:pPr>
            <a:r>
              <a:rPr lang="pt-BR" sz="2400" dirty="0"/>
              <a:t>O que é </a:t>
            </a:r>
            <a:r>
              <a:rPr lang="pt-BR" sz="2400" dirty="0" err="1"/>
              <a:t>Blockchain</a:t>
            </a:r>
            <a:r>
              <a:rPr lang="pt-BR" sz="2400" dirty="0"/>
              <a:t>?</a:t>
            </a:r>
          </a:p>
          <a:p>
            <a:pPr marL="285750" indent="-285750">
              <a:buFont typeface="Arial" panose="020B0604020202020204" pitchFamily="34" charset="0"/>
              <a:buChar char="•"/>
            </a:pPr>
            <a:r>
              <a:rPr lang="pt-BR" sz="2400" dirty="0" err="1"/>
              <a:t>Hyperledger</a:t>
            </a:r>
            <a:r>
              <a:rPr lang="pt-BR" sz="2400" dirty="0"/>
              <a:t> / </a:t>
            </a:r>
            <a:r>
              <a:rPr lang="pt-BR" sz="2400" dirty="0" err="1"/>
              <a:t>Hyperledger</a:t>
            </a:r>
            <a:r>
              <a:rPr lang="pt-BR" sz="2400" dirty="0"/>
              <a:t> </a:t>
            </a:r>
            <a:r>
              <a:rPr lang="pt-BR" sz="2400" dirty="0" err="1"/>
              <a:t>Fabric</a:t>
            </a:r>
            <a:endParaRPr lang="pt-BR" sz="2400" dirty="0"/>
          </a:p>
          <a:p>
            <a:pPr marL="285750" indent="-285750">
              <a:buFont typeface="Arial" panose="020B0604020202020204" pitchFamily="34" charset="0"/>
              <a:buChar char="•"/>
            </a:pPr>
            <a:r>
              <a:rPr lang="pt-BR" sz="2400" dirty="0"/>
              <a:t>Arquitetura / Network</a:t>
            </a:r>
          </a:p>
          <a:p>
            <a:endParaRPr lang="pt-BR" sz="2400" dirty="0"/>
          </a:p>
          <a:p>
            <a:r>
              <a:rPr lang="pt-BR" sz="2400" b="1" dirty="0"/>
              <a:t>02: Segurança</a:t>
            </a:r>
          </a:p>
          <a:p>
            <a:pPr marL="285750" indent="-285750">
              <a:buFont typeface="Arial" panose="020B0604020202020204" pitchFamily="34" charset="0"/>
              <a:buChar char="•"/>
            </a:pPr>
            <a:r>
              <a:rPr lang="pt-BR" sz="2400" dirty="0"/>
              <a:t>Certificados / TLS</a:t>
            </a:r>
          </a:p>
          <a:p>
            <a:pPr marL="285750" indent="-285750">
              <a:buFont typeface="Arial" panose="020B0604020202020204" pitchFamily="34" charset="0"/>
              <a:buChar char="•"/>
            </a:pPr>
            <a:r>
              <a:rPr lang="pt-BR" sz="2400" dirty="0" err="1"/>
              <a:t>Certificate</a:t>
            </a:r>
            <a:r>
              <a:rPr lang="pt-BR" sz="2400" dirty="0"/>
              <a:t> </a:t>
            </a:r>
            <a:r>
              <a:rPr lang="pt-BR" sz="2400" dirty="0" err="1"/>
              <a:t>Authority</a:t>
            </a:r>
            <a:r>
              <a:rPr lang="pt-BR" sz="2400" dirty="0"/>
              <a:t> (</a:t>
            </a:r>
            <a:r>
              <a:rPr lang="pt-BR" sz="2400" dirty="0" err="1"/>
              <a:t>Fabric</a:t>
            </a:r>
            <a:r>
              <a:rPr lang="pt-BR" sz="2400" dirty="0"/>
              <a:t> CA)</a:t>
            </a:r>
          </a:p>
          <a:p>
            <a:pPr marL="285750" indent="-285750">
              <a:buFont typeface="Arial" panose="020B0604020202020204" pitchFamily="34" charset="0"/>
              <a:buChar char="•"/>
            </a:pPr>
            <a:r>
              <a:rPr lang="pt-BR" sz="2400" dirty="0" smtClean="0"/>
              <a:t>Cryptogen</a:t>
            </a:r>
            <a:endParaRPr lang="pt-BR" sz="2400" dirty="0"/>
          </a:p>
          <a:p>
            <a:pPr marL="285750" indent="-285750">
              <a:buFont typeface="Arial" panose="020B0604020202020204" pitchFamily="34" charset="0"/>
              <a:buChar char="•"/>
            </a:pPr>
            <a:endParaRPr lang="pt-BR" sz="2400" dirty="0"/>
          </a:p>
          <a:p>
            <a:r>
              <a:rPr lang="pt-BR" sz="2400" b="1" dirty="0"/>
              <a:t>03: </a:t>
            </a:r>
            <a:r>
              <a:rPr lang="pt-BR" sz="2400" b="1" dirty="0" err="1"/>
              <a:t>Ordering</a:t>
            </a:r>
            <a:r>
              <a:rPr lang="pt-BR" sz="2400" b="1" dirty="0"/>
              <a:t> Services</a:t>
            </a:r>
          </a:p>
          <a:p>
            <a:pPr marL="285750" indent="-285750">
              <a:buFont typeface="Arial" panose="020B0604020202020204" pitchFamily="34" charset="0"/>
              <a:buChar char="•"/>
            </a:pPr>
            <a:r>
              <a:rPr lang="pt-BR" sz="2400" dirty="0"/>
              <a:t>Serviço de Ordenação modular</a:t>
            </a:r>
          </a:p>
          <a:p>
            <a:pPr marL="285750" indent="-285750">
              <a:buFont typeface="Arial" panose="020B0604020202020204" pitchFamily="34" charset="0"/>
              <a:buChar char="•"/>
            </a:pPr>
            <a:r>
              <a:rPr lang="pt-BR" sz="2400" dirty="0"/>
              <a:t>Kafka, </a:t>
            </a:r>
            <a:r>
              <a:rPr lang="pt-BR" sz="2400" dirty="0" err="1"/>
              <a:t>Raft</a:t>
            </a:r>
            <a:r>
              <a:rPr lang="pt-BR" sz="2400" dirty="0"/>
              <a:t> e Solo</a:t>
            </a:r>
          </a:p>
        </p:txBody>
      </p:sp>
      <p:sp>
        <p:nvSpPr>
          <p:cNvPr id="5" name="CaixaDeTexto 4">
            <a:extLst>
              <a:ext uri="{FF2B5EF4-FFF2-40B4-BE49-F238E27FC236}">
                <a16:creationId xmlns:a16="http://schemas.microsoft.com/office/drawing/2014/main" xmlns="" id="{BE7AADF4-D120-9F48-B62A-255CE805CC62}"/>
              </a:ext>
            </a:extLst>
          </p:cNvPr>
          <p:cNvSpPr txBox="1"/>
          <p:nvPr/>
        </p:nvSpPr>
        <p:spPr>
          <a:xfrm>
            <a:off x="6096000" y="1033070"/>
            <a:ext cx="5894439" cy="5262979"/>
          </a:xfrm>
          <a:prstGeom prst="rect">
            <a:avLst/>
          </a:prstGeom>
          <a:noFill/>
        </p:spPr>
        <p:txBody>
          <a:bodyPr wrap="square" rtlCol="0">
            <a:spAutoFit/>
          </a:bodyPr>
          <a:lstStyle/>
          <a:p>
            <a:r>
              <a:rPr lang="pt-BR" sz="2400" b="1" dirty="0"/>
              <a:t>04: </a:t>
            </a:r>
            <a:r>
              <a:rPr lang="pt-BR" sz="2400" b="1" dirty="0" err="1"/>
              <a:t>Peers</a:t>
            </a:r>
            <a:endParaRPr lang="pt-BR" sz="2400" b="1" dirty="0"/>
          </a:p>
          <a:p>
            <a:pPr marL="285750" indent="-285750">
              <a:buFont typeface="Arial" panose="020B0604020202020204" pitchFamily="34" charset="0"/>
              <a:buChar char="•"/>
            </a:pPr>
            <a:r>
              <a:rPr lang="pt-BR" sz="2400" dirty="0" err="1"/>
              <a:t>Endorsment</a:t>
            </a:r>
            <a:r>
              <a:rPr lang="pt-BR" sz="2400" dirty="0"/>
              <a:t> </a:t>
            </a:r>
            <a:r>
              <a:rPr lang="pt-BR" sz="2400" dirty="0" err="1"/>
              <a:t>peers</a:t>
            </a:r>
            <a:endParaRPr lang="pt-BR" sz="2400" dirty="0"/>
          </a:p>
          <a:p>
            <a:pPr marL="285750" indent="-285750">
              <a:buFont typeface="Arial" panose="020B0604020202020204" pitchFamily="34" charset="0"/>
              <a:buChar char="•"/>
            </a:pPr>
            <a:r>
              <a:rPr lang="pt-BR" sz="2400" dirty="0" err="1"/>
              <a:t>Commitment</a:t>
            </a:r>
            <a:r>
              <a:rPr lang="pt-BR" sz="2400" dirty="0"/>
              <a:t> </a:t>
            </a:r>
            <a:r>
              <a:rPr lang="pt-BR" sz="2400" dirty="0" err="1"/>
              <a:t>peers</a:t>
            </a:r>
            <a:endParaRPr lang="pt-BR" sz="2400" dirty="0"/>
          </a:p>
          <a:p>
            <a:pPr marL="285750" indent="-285750">
              <a:buFont typeface="Arial" panose="020B0604020202020204" pitchFamily="34" charset="0"/>
              <a:buChar char="•"/>
            </a:pPr>
            <a:r>
              <a:rPr lang="pt-BR" sz="2400" dirty="0" err="1"/>
              <a:t>Channels</a:t>
            </a:r>
            <a:endParaRPr lang="pt-BR" sz="2400" dirty="0"/>
          </a:p>
          <a:p>
            <a:endParaRPr lang="pt-BR" sz="2400" dirty="0"/>
          </a:p>
          <a:p>
            <a:r>
              <a:rPr lang="pt-BR" sz="2400" b="1" dirty="0"/>
              <a:t>05: </a:t>
            </a:r>
            <a:r>
              <a:rPr lang="pt-BR" sz="2400" b="1" dirty="0" err="1"/>
              <a:t>Chaincode</a:t>
            </a:r>
            <a:endParaRPr lang="pt-BR" sz="2400" b="1" dirty="0"/>
          </a:p>
          <a:p>
            <a:pPr marL="285750" indent="-285750">
              <a:buFont typeface="Arial" panose="020B0604020202020204" pitchFamily="34" charset="0"/>
              <a:buChar char="•"/>
            </a:pPr>
            <a:r>
              <a:rPr lang="pt-BR" sz="2400" dirty="0" err="1"/>
              <a:t>Smart</a:t>
            </a:r>
            <a:r>
              <a:rPr lang="pt-BR" sz="2400" dirty="0"/>
              <a:t> </a:t>
            </a:r>
            <a:r>
              <a:rPr lang="pt-BR" sz="2400" dirty="0" err="1"/>
              <a:t>Contract</a:t>
            </a:r>
            <a:r>
              <a:rPr lang="pt-BR" sz="2400" dirty="0"/>
              <a:t> (business </a:t>
            </a:r>
            <a:r>
              <a:rPr lang="pt-BR" sz="2400" dirty="0" err="1"/>
              <a:t>rules</a:t>
            </a:r>
            <a:r>
              <a:rPr lang="pt-BR" sz="2400" dirty="0"/>
              <a:t>)</a:t>
            </a:r>
          </a:p>
          <a:p>
            <a:pPr marL="285750" indent="-285750">
              <a:buFont typeface="Arial" panose="020B0604020202020204" pitchFamily="34" charset="0"/>
              <a:buChar char="•"/>
            </a:pPr>
            <a:r>
              <a:rPr lang="pt-BR" sz="2400" dirty="0"/>
              <a:t>Instalação / </a:t>
            </a:r>
            <a:r>
              <a:rPr lang="pt-BR" sz="2400" dirty="0" err="1"/>
              <a:t>Instanciamento</a:t>
            </a:r>
            <a:r>
              <a:rPr lang="pt-BR" sz="2400" dirty="0"/>
              <a:t> / execução</a:t>
            </a:r>
          </a:p>
          <a:p>
            <a:pPr marL="285750" indent="-285750">
              <a:buFont typeface="Arial" panose="020B0604020202020204" pitchFamily="34" charset="0"/>
              <a:buChar char="•"/>
            </a:pPr>
            <a:r>
              <a:rPr lang="pt-BR" sz="2400" dirty="0"/>
              <a:t>Cliente </a:t>
            </a:r>
            <a:r>
              <a:rPr lang="pt-BR" sz="2400" dirty="0" err="1"/>
              <a:t>Blockchain</a:t>
            </a:r>
            <a:r>
              <a:rPr lang="pt-BR" sz="2400" dirty="0"/>
              <a:t> </a:t>
            </a:r>
          </a:p>
          <a:p>
            <a:pPr marL="285750" indent="-285750">
              <a:buFont typeface="Arial" panose="020B0604020202020204" pitchFamily="34" charset="0"/>
              <a:buChar char="•"/>
            </a:pPr>
            <a:endParaRPr lang="pt-BR" sz="2400" dirty="0"/>
          </a:p>
          <a:p>
            <a:r>
              <a:rPr lang="pt-BR" sz="2400" b="1" dirty="0"/>
              <a:t>06: Monitoração</a:t>
            </a:r>
          </a:p>
          <a:p>
            <a:pPr marL="285750" indent="-285750">
              <a:buFont typeface="Arial" panose="020B0604020202020204" pitchFamily="34" charset="0"/>
              <a:buChar char="•"/>
            </a:pPr>
            <a:r>
              <a:rPr lang="pt-BR" sz="2400" dirty="0"/>
              <a:t>Habilitando métricas</a:t>
            </a:r>
          </a:p>
          <a:p>
            <a:pPr marL="285750" indent="-285750">
              <a:buFont typeface="Arial" panose="020B0604020202020204" pitchFamily="34" charset="0"/>
              <a:buChar char="•"/>
            </a:pPr>
            <a:r>
              <a:rPr lang="pt-BR" sz="2400" dirty="0"/>
              <a:t>Usando </a:t>
            </a:r>
            <a:r>
              <a:rPr lang="pt-BR" sz="2400" dirty="0" err="1"/>
              <a:t>Prometheus</a:t>
            </a:r>
            <a:endParaRPr lang="pt-BR" sz="2400" dirty="0"/>
          </a:p>
          <a:p>
            <a:pPr marL="285750" indent="-285750">
              <a:buFont typeface="Arial" panose="020B0604020202020204" pitchFamily="34" charset="0"/>
              <a:buChar char="•"/>
            </a:pPr>
            <a:r>
              <a:rPr lang="pt-BR" sz="2400" dirty="0"/>
              <a:t>Usando </a:t>
            </a:r>
            <a:r>
              <a:rPr lang="pt-BR" sz="2400" dirty="0" err="1"/>
              <a:t>Grafana</a:t>
            </a:r>
            <a:endParaRPr lang="pt-BR" sz="2400" dirty="0"/>
          </a:p>
        </p:txBody>
      </p:sp>
    </p:spTree>
    <p:extLst>
      <p:ext uri="{BB962C8B-B14F-4D97-AF65-F5344CB8AC3E}">
        <p14:creationId xmlns:p14="http://schemas.microsoft.com/office/powerpoint/2010/main" val="197006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Perguntas e Respostas</a:t>
            </a:r>
          </a:p>
        </p:txBody>
      </p:sp>
    </p:spTree>
    <p:extLst>
      <p:ext uri="{BB962C8B-B14F-4D97-AF65-F5344CB8AC3E}">
        <p14:creationId xmlns:p14="http://schemas.microsoft.com/office/powerpoint/2010/main" val="2508576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70DB2C1-C086-0748-8FC5-2838DE317E35}"/>
              </a:ext>
            </a:extLst>
          </p:cNvPr>
          <p:cNvPicPr>
            <a:picLocks noChangeAspect="1"/>
          </p:cNvPicPr>
          <p:nvPr/>
        </p:nvPicPr>
        <p:blipFill>
          <a:blip r:embed="rId3"/>
          <a:stretch>
            <a:fillRect/>
          </a:stretch>
        </p:blipFill>
        <p:spPr>
          <a:xfrm>
            <a:off x="1" y="-94783"/>
            <a:ext cx="12243708" cy="1827587"/>
          </a:xfrm>
          <a:prstGeom prst="rect">
            <a:avLst/>
          </a:prstGeom>
        </p:spPr>
      </p:pic>
      <p:grpSp>
        <p:nvGrpSpPr>
          <p:cNvPr id="5" name="Group 4">
            <a:extLst>
              <a:ext uri="{FF2B5EF4-FFF2-40B4-BE49-F238E27FC236}">
                <a16:creationId xmlns:a16="http://schemas.microsoft.com/office/drawing/2014/main" xmlns="" id="{9CA76BF5-C89B-9341-86ED-E6E310EC752A}"/>
              </a:ext>
            </a:extLst>
          </p:cNvPr>
          <p:cNvGrpSpPr/>
          <p:nvPr/>
        </p:nvGrpSpPr>
        <p:grpSpPr>
          <a:xfrm>
            <a:off x="6040174" y="4331670"/>
            <a:ext cx="2018502" cy="1678573"/>
            <a:chOff x="4069526" y="3076417"/>
            <a:chExt cx="1513876" cy="1258930"/>
          </a:xfrm>
        </p:grpSpPr>
        <p:sp>
          <p:nvSpPr>
            <p:cNvPr id="4" name="TextBox 3">
              <a:extLst>
                <a:ext uri="{FF2B5EF4-FFF2-40B4-BE49-F238E27FC236}">
                  <a16:creationId xmlns:a16="http://schemas.microsoft.com/office/drawing/2014/main" xmlns="" id="{7CBA87C0-467C-C944-923B-850F71F0DBCE}"/>
                </a:ext>
              </a:extLst>
            </p:cNvPr>
            <p:cNvSpPr txBox="1"/>
            <p:nvPr/>
          </p:nvSpPr>
          <p:spPr>
            <a:xfrm>
              <a:off x="4069526" y="3076417"/>
              <a:ext cx="1513876" cy="684899"/>
            </a:xfrm>
            <a:prstGeom prst="rect">
              <a:avLst/>
            </a:prstGeom>
            <a:noFill/>
          </p:spPr>
          <p:txBody>
            <a:bodyPr wrap="none" rtlCol="0">
              <a:spAutoFit/>
            </a:bodyPr>
            <a:lstStyle/>
            <a:p>
              <a:r>
                <a:rPr lang="en-US" sz="2667" dirty="0">
                  <a:latin typeface="Ink Free" panose="03080402000500000000" pitchFamily="66" charset="0"/>
                </a:rPr>
                <a:t>3. Download </a:t>
              </a:r>
            </a:p>
            <a:p>
              <a:r>
                <a:rPr lang="en-US" sz="2667" dirty="0">
                  <a:latin typeface="Ink Free" panose="03080402000500000000" pitchFamily="66" charset="0"/>
                </a:rPr>
                <a:t>“Kahoot”</a:t>
              </a:r>
            </a:p>
          </p:txBody>
        </p:sp>
        <p:pic>
          <p:nvPicPr>
            <p:cNvPr id="1026" name="Picture 2" descr="Image result for kahoot icon">
              <a:extLst>
                <a:ext uri="{FF2B5EF4-FFF2-40B4-BE49-F238E27FC236}">
                  <a16:creationId xmlns:a16="http://schemas.microsoft.com/office/drawing/2014/main" xmlns="" id="{AD4E5F13-9EC1-4A44-8352-8205131D3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8352" y="3695306"/>
              <a:ext cx="640041" cy="640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xmlns="" id="{2D9AB02E-7903-8B4D-84E6-266E2FAB2479}"/>
              </a:ext>
            </a:extLst>
          </p:cNvPr>
          <p:cNvGrpSpPr/>
          <p:nvPr/>
        </p:nvGrpSpPr>
        <p:grpSpPr>
          <a:xfrm>
            <a:off x="302225" y="2140486"/>
            <a:ext cx="3206327" cy="2114040"/>
            <a:chOff x="795988" y="1526493"/>
            <a:chExt cx="2404746" cy="1585530"/>
          </a:xfrm>
        </p:grpSpPr>
        <p:grpSp>
          <p:nvGrpSpPr>
            <p:cNvPr id="6" name="Group 5">
              <a:extLst>
                <a:ext uri="{FF2B5EF4-FFF2-40B4-BE49-F238E27FC236}">
                  <a16:creationId xmlns:a16="http://schemas.microsoft.com/office/drawing/2014/main" xmlns="" id="{468CA1DB-3B58-0D43-83E5-6EFBCB5F4466}"/>
                </a:ext>
              </a:extLst>
            </p:cNvPr>
            <p:cNvGrpSpPr/>
            <p:nvPr/>
          </p:nvGrpSpPr>
          <p:grpSpPr>
            <a:xfrm>
              <a:off x="984709" y="2031476"/>
              <a:ext cx="1613632" cy="1080547"/>
              <a:chOff x="984709" y="2031476"/>
              <a:chExt cx="1613632" cy="1080547"/>
            </a:xfrm>
          </p:grpSpPr>
          <p:pic>
            <p:nvPicPr>
              <p:cNvPr id="1028" name="Picture 4" descr="Image result for android icon">
                <a:extLst>
                  <a:ext uri="{FF2B5EF4-FFF2-40B4-BE49-F238E27FC236}">
                    <a16:creationId xmlns:a16="http://schemas.microsoft.com/office/drawing/2014/main" xmlns="" id="{13AEA73B-4787-994E-AC6C-DF36A981C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709" y="2031476"/>
                <a:ext cx="1080547" cy="1080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xmlns="" id="{FF5D7EAB-245D-3440-AE18-256627ECF8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740" y="2031476"/>
                <a:ext cx="551601" cy="106761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xmlns="" id="{1FB41066-0362-074C-918A-4F40FA843947}"/>
                </a:ext>
              </a:extLst>
            </p:cNvPr>
            <p:cNvSpPr txBox="1"/>
            <p:nvPr/>
          </p:nvSpPr>
          <p:spPr>
            <a:xfrm>
              <a:off x="795988" y="1526493"/>
              <a:ext cx="2404746" cy="377074"/>
            </a:xfrm>
            <a:prstGeom prst="rect">
              <a:avLst/>
            </a:prstGeom>
            <a:noFill/>
          </p:spPr>
          <p:txBody>
            <a:bodyPr wrap="none" rtlCol="0">
              <a:spAutoFit/>
            </a:bodyPr>
            <a:lstStyle/>
            <a:p>
              <a:r>
                <a:rPr lang="pt-BR" sz="2667" dirty="0">
                  <a:latin typeface="Ink Free" panose="020F0502020204030204" pitchFamily="34" charset="0"/>
                  <a:cs typeface="Ink Free" panose="020F0502020204030204" pitchFamily="34" charset="0"/>
                </a:rPr>
                <a:t>1. Pegue seu telefone</a:t>
              </a:r>
            </a:p>
          </p:txBody>
        </p:sp>
      </p:grpSp>
      <p:grpSp>
        <p:nvGrpSpPr>
          <p:cNvPr id="10" name="Group 9">
            <a:extLst>
              <a:ext uri="{FF2B5EF4-FFF2-40B4-BE49-F238E27FC236}">
                <a16:creationId xmlns:a16="http://schemas.microsoft.com/office/drawing/2014/main" xmlns="" id="{871ABBD3-3075-F54A-8470-E5A804850E79}"/>
              </a:ext>
            </a:extLst>
          </p:cNvPr>
          <p:cNvGrpSpPr/>
          <p:nvPr/>
        </p:nvGrpSpPr>
        <p:grpSpPr>
          <a:xfrm>
            <a:off x="3410625" y="3062238"/>
            <a:ext cx="2520242" cy="2010413"/>
            <a:chOff x="2804872" y="1916541"/>
            <a:chExt cx="1890182" cy="1507810"/>
          </a:xfrm>
        </p:grpSpPr>
        <p:pic>
          <p:nvPicPr>
            <p:cNvPr id="1034" name="Picture 10" descr="Image result for apple store icon">
              <a:extLst>
                <a:ext uri="{FF2B5EF4-FFF2-40B4-BE49-F238E27FC236}">
                  <a16:creationId xmlns:a16="http://schemas.microsoft.com/office/drawing/2014/main" xmlns="" id="{EE4A1147-7F4C-9E4C-8032-D080696D7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318" y="2571749"/>
              <a:ext cx="1278903" cy="85260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EBE2B54A-C1ED-9D45-B007-6B3005B1D876}"/>
                </a:ext>
              </a:extLst>
            </p:cNvPr>
            <p:cNvSpPr txBox="1"/>
            <p:nvPr/>
          </p:nvSpPr>
          <p:spPr>
            <a:xfrm>
              <a:off x="2804872" y="1916541"/>
              <a:ext cx="1890182" cy="684899"/>
            </a:xfrm>
            <a:prstGeom prst="rect">
              <a:avLst/>
            </a:prstGeom>
            <a:noFill/>
          </p:spPr>
          <p:txBody>
            <a:bodyPr wrap="none" rtlCol="0">
              <a:spAutoFit/>
            </a:bodyPr>
            <a:lstStyle/>
            <a:p>
              <a:r>
                <a:rPr lang="pt-BR" sz="2667" dirty="0">
                  <a:latin typeface="Ink Free" panose="020F0502020204030204" pitchFamily="34" charset="0"/>
                  <a:cs typeface="Ink Free" panose="020F0502020204030204" pitchFamily="34" charset="0"/>
                </a:rPr>
                <a:t>2. Entre na loja </a:t>
              </a:r>
            </a:p>
            <a:p>
              <a:r>
                <a:rPr lang="pt-BR" sz="2667" dirty="0">
                  <a:latin typeface="Ink Free" panose="020F0502020204030204" pitchFamily="34" charset="0"/>
                  <a:cs typeface="Ink Free" panose="020F0502020204030204" pitchFamily="34" charset="0"/>
                </a:rPr>
                <a:t>de aplicativos</a:t>
              </a:r>
            </a:p>
          </p:txBody>
        </p:sp>
      </p:grpSp>
      <p:grpSp>
        <p:nvGrpSpPr>
          <p:cNvPr id="11" name="Group 10">
            <a:extLst>
              <a:ext uri="{FF2B5EF4-FFF2-40B4-BE49-F238E27FC236}">
                <a16:creationId xmlns:a16="http://schemas.microsoft.com/office/drawing/2014/main" xmlns="" id="{94CA855B-5A43-5849-9FF7-F9554B502679}"/>
              </a:ext>
            </a:extLst>
          </p:cNvPr>
          <p:cNvGrpSpPr/>
          <p:nvPr/>
        </p:nvGrpSpPr>
        <p:grpSpPr>
          <a:xfrm>
            <a:off x="8987808" y="1930926"/>
            <a:ext cx="2212465" cy="4670065"/>
            <a:chOff x="6740853" y="1448194"/>
            <a:chExt cx="1659348" cy="3502549"/>
          </a:xfrm>
        </p:grpSpPr>
        <p:pic>
          <p:nvPicPr>
            <p:cNvPr id="8" name="Picture 7">
              <a:extLst>
                <a:ext uri="{FF2B5EF4-FFF2-40B4-BE49-F238E27FC236}">
                  <a16:creationId xmlns:a16="http://schemas.microsoft.com/office/drawing/2014/main" xmlns="" id="{DC59F66A-9C25-4B4D-8B77-DD9AA7FD39CA}"/>
                </a:ext>
              </a:extLst>
            </p:cNvPr>
            <p:cNvPicPr>
              <a:picLocks noChangeAspect="1"/>
            </p:cNvPicPr>
            <p:nvPr/>
          </p:nvPicPr>
          <p:blipFill>
            <a:blip r:embed="rId8"/>
            <a:stretch>
              <a:fillRect/>
            </a:stretch>
          </p:blipFill>
          <p:spPr>
            <a:xfrm>
              <a:off x="6877816" y="2140264"/>
              <a:ext cx="1375887" cy="2810479"/>
            </a:xfrm>
            <a:prstGeom prst="rect">
              <a:avLst/>
            </a:prstGeom>
          </p:spPr>
        </p:pic>
        <p:sp>
          <p:nvSpPr>
            <p:cNvPr id="17" name="TextBox 16">
              <a:extLst>
                <a:ext uri="{FF2B5EF4-FFF2-40B4-BE49-F238E27FC236}">
                  <a16:creationId xmlns:a16="http://schemas.microsoft.com/office/drawing/2014/main" xmlns="" id="{5BBBA637-9B3A-D944-B698-A53A8E7BE869}"/>
                </a:ext>
              </a:extLst>
            </p:cNvPr>
            <p:cNvSpPr txBox="1"/>
            <p:nvPr/>
          </p:nvSpPr>
          <p:spPr>
            <a:xfrm>
              <a:off x="6740853" y="1448194"/>
              <a:ext cx="1659348" cy="684899"/>
            </a:xfrm>
            <a:prstGeom prst="rect">
              <a:avLst/>
            </a:prstGeom>
            <a:noFill/>
          </p:spPr>
          <p:txBody>
            <a:bodyPr wrap="none" rtlCol="0">
              <a:spAutoFit/>
            </a:bodyPr>
            <a:lstStyle/>
            <a:p>
              <a:r>
                <a:rPr lang="en-US" sz="2667" dirty="0">
                  <a:latin typeface="Ink Free" panose="03080402000500000000" pitchFamily="66" charset="0"/>
                </a:rPr>
                <a:t>4. Entre o ID</a:t>
              </a:r>
            </a:p>
            <a:p>
              <a:r>
                <a:rPr lang="en-US" sz="2667" dirty="0">
                  <a:latin typeface="Ink Free" panose="03080402000500000000" pitchFamily="66" charset="0"/>
                </a:rPr>
                <a:t>Do </a:t>
              </a:r>
              <a:r>
                <a:rPr lang="en-US" sz="2667" dirty="0" err="1">
                  <a:latin typeface="Ink Free" panose="03080402000500000000" pitchFamily="66" charset="0"/>
                </a:rPr>
                <a:t>jogo</a:t>
              </a:r>
              <a:endParaRPr lang="en-US" sz="2667" dirty="0">
                <a:latin typeface="Ink Free" panose="03080402000500000000" pitchFamily="66" charset="0"/>
              </a:endParaRPr>
            </a:p>
          </p:txBody>
        </p:sp>
      </p:grpSp>
      <p:sp>
        <p:nvSpPr>
          <p:cNvPr id="14" name="Freeform 13">
            <a:extLst>
              <a:ext uri="{FF2B5EF4-FFF2-40B4-BE49-F238E27FC236}">
                <a16:creationId xmlns:a16="http://schemas.microsoft.com/office/drawing/2014/main" xmlns="" id="{3D627A83-A850-7542-BBA1-65C7A3AD3180}"/>
              </a:ext>
            </a:extLst>
          </p:cNvPr>
          <p:cNvSpPr/>
          <p:nvPr/>
        </p:nvSpPr>
        <p:spPr>
          <a:xfrm>
            <a:off x="3486127" y="2470858"/>
            <a:ext cx="553039" cy="515332"/>
          </a:xfrm>
          <a:custGeom>
            <a:avLst/>
            <a:gdLst>
              <a:gd name="connsiteX0" fmla="*/ 0 w 414779"/>
              <a:gd name="connsiteY0" fmla="*/ 0 h 386499"/>
              <a:gd name="connsiteX1" fmla="*/ 122548 w 414779"/>
              <a:gd name="connsiteY1" fmla="*/ 28280 h 386499"/>
              <a:gd name="connsiteX2" fmla="*/ 150829 w 414779"/>
              <a:gd name="connsiteY2" fmla="*/ 37707 h 386499"/>
              <a:gd name="connsiteX3" fmla="*/ 235670 w 414779"/>
              <a:gd name="connsiteY3" fmla="*/ 94268 h 386499"/>
              <a:gd name="connsiteX4" fmla="*/ 263950 w 414779"/>
              <a:gd name="connsiteY4" fmla="*/ 113121 h 386499"/>
              <a:gd name="connsiteX5" fmla="*/ 292231 w 414779"/>
              <a:gd name="connsiteY5" fmla="*/ 131975 h 386499"/>
              <a:gd name="connsiteX6" fmla="*/ 348791 w 414779"/>
              <a:gd name="connsiteY6" fmla="*/ 216816 h 386499"/>
              <a:gd name="connsiteX7" fmla="*/ 367645 w 414779"/>
              <a:gd name="connsiteY7" fmla="*/ 245097 h 386499"/>
              <a:gd name="connsiteX8" fmla="*/ 386499 w 414779"/>
              <a:gd name="connsiteY8" fmla="*/ 301658 h 386499"/>
              <a:gd name="connsiteX9" fmla="*/ 405352 w 414779"/>
              <a:gd name="connsiteY9" fmla="*/ 358218 h 386499"/>
              <a:gd name="connsiteX10" fmla="*/ 414779 w 414779"/>
              <a:gd name="connsiteY10" fmla="*/ 386499 h 38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79" h="386499">
                <a:moveTo>
                  <a:pt x="0" y="0"/>
                </a:moveTo>
                <a:cubicBezTo>
                  <a:pt x="85659" y="12237"/>
                  <a:pt x="44910" y="2401"/>
                  <a:pt x="122548" y="28280"/>
                </a:cubicBezTo>
                <a:lnTo>
                  <a:pt x="150829" y="37707"/>
                </a:lnTo>
                <a:lnTo>
                  <a:pt x="235670" y="94268"/>
                </a:lnTo>
                <a:lnTo>
                  <a:pt x="263950" y="113121"/>
                </a:lnTo>
                <a:lnTo>
                  <a:pt x="292231" y="131975"/>
                </a:lnTo>
                <a:lnTo>
                  <a:pt x="348791" y="216816"/>
                </a:lnTo>
                <a:cubicBezTo>
                  <a:pt x="355076" y="226243"/>
                  <a:pt x="364062" y="234349"/>
                  <a:pt x="367645" y="245097"/>
                </a:cubicBezTo>
                <a:lnTo>
                  <a:pt x="386499" y="301658"/>
                </a:lnTo>
                <a:lnTo>
                  <a:pt x="405352" y="358218"/>
                </a:lnTo>
                <a:lnTo>
                  <a:pt x="414779" y="386499"/>
                </a:lnTo>
              </a:path>
            </a:pathLst>
          </a:custGeom>
          <a:noFill/>
          <a:ln w="317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Freeform 20">
            <a:extLst>
              <a:ext uri="{FF2B5EF4-FFF2-40B4-BE49-F238E27FC236}">
                <a16:creationId xmlns:a16="http://schemas.microsoft.com/office/drawing/2014/main" xmlns="" id="{FFF4FD4E-35FE-0741-8896-47E705E08170}"/>
              </a:ext>
            </a:extLst>
          </p:cNvPr>
          <p:cNvSpPr/>
          <p:nvPr/>
        </p:nvSpPr>
        <p:spPr>
          <a:xfrm>
            <a:off x="5708773" y="3816338"/>
            <a:ext cx="553039" cy="515332"/>
          </a:xfrm>
          <a:custGeom>
            <a:avLst/>
            <a:gdLst>
              <a:gd name="connsiteX0" fmla="*/ 0 w 414779"/>
              <a:gd name="connsiteY0" fmla="*/ 0 h 386499"/>
              <a:gd name="connsiteX1" fmla="*/ 122548 w 414779"/>
              <a:gd name="connsiteY1" fmla="*/ 28280 h 386499"/>
              <a:gd name="connsiteX2" fmla="*/ 150829 w 414779"/>
              <a:gd name="connsiteY2" fmla="*/ 37707 h 386499"/>
              <a:gd name="connsiteX3" fmla="*/ 235670 w 414779"/>
              <a:gd name="connsiteY3" fmla="*/ 94268 h 386499"/>
              <a:gd name="connsiteX4" fmla="*/ 263950 w 414779"/>
              <a:gd name="connsiteY4" fmla="*/ 113121 h 386499"/>
              <a:gd name="connsiteX5" fmla="*/ 292231 w 414779"/>
              <a:gd name="connsiteY5" fmla="*/ 131975 h 386499"/>
              <a:gd name="connsiteX6" fmla="*/ 348791 w 414779"/>
              <a:gd name="connsiteY6" fmla="*/ 216816 h 386499"/>
              <a:gd name="connsiteX7" fmla="*/ 367645 w 414779"/>
              <a:gd name="connsiteY7" fmla="*/ 245097 h 386499"/>
              <a:gd name="connsiteX8" fmla="*/ 386499 w 414779"/>
              <a:gd name="connsiteY8" fmla="*/ 301658 h 386499"/>
              <a:gd name="connsiteX9" fmla="*/ 405352 w 414779"/>
              <a:gd name="connsiteY9" fmla="*/ 358218 h 386499"/>
              <a:gd name="connsiteX10" fmla="*/ 414779 w 414779"/>
              <a:gd name="connsiteY10" fmla="*/ 386499 h 38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79" h="386499">
                <a:moveTo>
                  <a:pt x="0" y="0"/>
                </a:moveTo>
                <a:cubicBezTo>
                  <a:pt x="85659" y="12237"/>
                  <a:pt x="44910" y="2401"/>
                  <a:pt x="122548" y="28280"/>
                </a:cubicBezTo>
                <a:lnTo>
                  <a:pt x="150829" y="37707"/>
                </a:lnTo>
                <a:lnTo>
                  <a:pt x="235670" y="94268"/>
                </a:lnTo>
                <a:lnTo>
                  <a:pt x="263950" y="113121"/>
                </a:lnTo>
                <a:lnTo>
                  <a:pt x="292231" y="131975"/>
                </a:lnTo>
                <a:lnTo>
                  <a:pt x="348791" y="216816"/>
                </a:lnTo>
                <a:cubicBezTo>
                  <a:pt x="355076" y="226243"/>
                  <a:pt x="364062" y="234349"/>
                  <a:pt x="367645" y="245097"/>
                </a:cubicBezTo>
                <a:lnTo>
                  <a:pt x="386499" y="301658"/>
                </a:lnTo>
                <a:lnTo>
                  <a:pt x="405352" y="358218"/>
                </a:lnTo>
                <a:lnTo>
                  <a:pt x="414779" y="386499"/>
                </a:lnTo>
              </a:path>
            </a:pathLst>
          </a:custGeom>
          <a:noFill/>
          <a:ln w="317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Freeform 21">
            <a:extLst>
              <a:ext uri="{FF2B5EF4-FFF2-40B4-BE49-F238E27FC236}">
                <a16:creationId xmlns:a16="http://schemas.microsoft.com/office/drawing/2014/main" xmlns="" id="{216D1503-C3DB-734B-AEFE-D15120215FF3}"/>
              </a:ext>
            </a:extLst>
          </p:cNvPr>
          <p:cNvSpPr/>
          <p:nvPr/>
        </p:nvSpPr>
        <p:spPr>
          <a:xfrm rot="17059426">
            <a:off x="7940103" y="3914913"/>
            <a:ext cx="553039" cy="515332"/>
          </a:xfrm>
          <a:custGeom>
            <a:avLst/>
            <a:gdLst>
              <a:gd name="connsiteX0" fmla="*/ 0 w 414779"/>
              <a:gd name="connsiteY0" fmla="*/ 0 h 386499"/>
              <a:gd name="connsiteX1" fmla="*/ 122548 w 414779"/>
              <a:gd name="connsiteY1" fmla="*/ 28280 h 386499"/>
              <a:gd name="connsiteX2" fmla="*/ 150829 w 414779"/>
              <a:gd name="connsiteY2" fmla="*/ 37707 h 386499"/>
              <a:gd name="connsiteX3" fmla="*/ 235670 w 414779"/>
              <a:gd name="connsiteY3" fmla="*/ 94268 h 386499"/>
              <a:gd name="connsiteX4" fmla="*/ 263950 w 414779"/>
              <a:gd name="connsiteY4" fmla="*/ 113121 h 386499"/>
              <a:gd name="connsiteX5" fmla="*/ 292231 w 414779"/>
              <a:gd name="connsiteY5" fmla="*/ 131975 h 386499"/>
              <a:gd name="connsiteX6" fmla="*/ 348791 w 414779"/>
              <a:gd name="connsiteY6" fmla="*/ 216816 h 386499"/>
              <a:gd name="connsiteX7" fmla="*/ 367645 w 414779"/>
              <a:gd name="connsiteY7" fmla="*/ 245097 h 386499"/>
              <a:gd name="connsiteX8" fmla="*/ 386499 w 414779"/>
              <a:gd name="connsiteY8" fmla="*/ 301658 h 386499"/>
              <a:gd name="connsiteX9" fmla="*/ 405352 w 414779"/>
              <a:gd name="connsiteY9" fmla="*/ 358218 h 386499"/>
              <a:gd name="connsiteX10" fmla="*/ 414779 w 414779"/>
              <a:gd name="connsiteY10" fmla="*/ 386499 h 38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79" h="386499">
                <a:moveTo>
                  <a:pt x="0" y="0"/>
                </a:moveTo>
                <a:cubicBezTo>
                  <a:pt x="85659" y="12237"/>
                  <a:pt x="44910" y="2401"/>
                  <a:pt x="122548" y="28280"/>
                </a:cubicBezTo>
                <a:lnTo>
                  <a:pt x="150829" y="37707"/>
                </a:lnTo>
                <a:lnTo>
                  <a:pt x="235670" y="94268"/>
                </a:lnTo>
                <a:lnTo>
                  <a:pt x="263950" y="113121"/>
                </a:lnTo>
                <a:lnTo>
                  <a:pt x="292231" y="131975"/>
                </a:lnTo>
                <a:lnTo>
                  <a:pt x="348791" y="216816"/>
                </a:lnTo>
                <a:cubicBezTo>
                  <a:pt x="355076" y="226243"/>
                  <a:pt x="364062" y="234349"/>
                  <a:pt x="367645" y="245097"/>
                </a:cubicBezTo>
                <a:lnTo>
                  <a:pt x="386499" y="301658"/>
                </a:lnTo>
                <a:lnTo>
                  <a:pt x="405352" y="358218"/>
                </a:lnTo>
                <a:lnTo>
                  <a:pt x="414779" y="386499"/>
                </a:lnTo>
              </a:path>
            </a:pathLst>
          </a:custGeom>
          <a:noFill/>
          <a:ln w="317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181611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50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50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100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O que é </a:t>
            </a:r>
            <a:r>
              <a:rPr lang="pt-BR" dirty="0" err="1">
                <a:latin typeface="IBM Plex Sans" panose="020B0503050203000203" pitchFamily="34" charset="77"/>
              </a:rPr>
              <a:t>Blockchain</a:t>
            </a:r>
            <a:r>
              <a:rPr lang="pt-BR" dirty="0">
                <a:latin typeface="IBM Plex Sans" panose="020B0503050203000203" pitchFamily="34" charset="77"/>
              </a:rPr>
              <a:t>?</a:t>
            </a:r>
          </a:p>
        </p:txBody>
      </p:sp>
    </p:spTree>
    <p:extLst>
      <p:ext uri="{BB962C8B-B14F-4D97-AF65-F5344CB8AC3E}">
        <p14:creationId xmlns:p14="http://schemas.microsoft.com/office/powerpoint/2010/main" val="142303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O que é </a:t>
            </a:r>
            <a:r>
              <a:rPr lang="en-US" dirty="0"/>
              <a:t>Blockchain ? </a:t>
            </a:r>
          </a:p>
          <a:p>
            <a:endParaRPr lang="en-US" dirty="0"/>
          </a:p>
        </p:txBody>
      </p:sp>
      <p:sp>
        <p:nvSpPr>
          <p:cNvPr id="2" name="CaixaDeTexto 1">
            <a:extLst>
              <a:ext uri="{FF2B5EF4-FFF2-40B4-BE49-F238E27FC236}">
                <a16:creationId xmlns:a16="http://schemas.microsoft.com/office/drawing/2014/main" xmlns="" id="{ECA192D1-0991-9240-BA9E-850F7644EE02}"/>
              </a:ext>
            </a:extLst>
          </p:cNvPr>
          <p:cNvSpPr txBox="1"/>
          <p:nvPr/>
        </p:nvSpPr>
        <p:spPr>
          <a:xfrm>
            <a:off x="504093" y="1430214"/>
            <a:ext cx="10785231" cy="2246769"/>
          </a:xfrm>
          <a:prstGeom prst="rect">
            <a:avLst/>
          </a:prstGeom>
          <a:noFill/>
        </p:spPr>
        <p:txBody>
          <a:bodyPr wrap="square" rtlCol="0">
            <a:spAutoFit/>
          </a:bodyPr>
          <a:lstStyle/>
          <a:p>
            <a:r>
              <a:rPr lang="pt-BR" sz="2800" i="1" dirty="0"/>
              <a:t>“A </a:t>
            </a:r>
            <a:r>
              <a:rPr lang="pt-BR" sz="2800" b="1" i="1" dirty="0" err="1"/>
              <a:t>blockchain</a:t>
            </a:r>
            <a:r>
              <a:rPr lang="pt-BR" sz="2800" i="1" dirty="0"/>
              <a:t> (também conhecido como “o protocolo da confiança”) é uma tecnologia de registro distribuído que visa a descentralização como medida de segurança”</a:t>
            </a:r>
          </a:p>
          <a:p>
            <a:endParaRPr lang="pt-BR" sz="2800" dirty="0"/>
          </a:p>
          <a:p>
            <a:pPr algn="r"/>
            <a:r>
              <a:rPr lang="pt-BR" sz="2800" dirty="0"/>
              <a:t>Wikipédia</a:t>
            </a:r>
          </a:p>
        </p:txBody>
      </p:sp>
    </p:spTree>
    <p:extLst>
      <p:ext uri="{BB962C8B-B14F-4D97-AF65-F5344CB8AC3E}">
        <p14:creationId xmlns:p14="http://schemas.microsoft.com/office/powerpoint/2010/main" val="33168973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588_IBM_Blockchain_MasterTemplate_101717 (1)">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Test">
      <a:majorFont>
        <a:latin typeface="IBM Plex Sans"/>
        <a:ea typeface=""/>
        <a:cs typeface=""/>
      </a:majorFont>
      <a:minorFont>
        <a:latin typeface="IBM Plex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marL="457200" marR="0" indent="-457200" algn="l" defTabSz="12700" rtl="0" fontAlgn="auto" latinLnBrk="0" hangingPunct="0">
          <a:lnSpc>
            <a:spcPct val="120000"/>
          </a:lnSpc>
          <a:spcAft>
            <a:spcPts val="0"/>
          </a:spcAft>
          <a:buClrTx/>
          <a:buSzTx/>
          <a:buFont typeface=".AppleSystemUIFont" charset="-12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2800" b="0" i="0" u="none" strike="noStrike" cap="none" spc="0" normalizeH="0" baseline="0" dirty="0" err="1" smtClean="0">
            <a:ln>
              <a:noFill/>
            </a:ln>
            <a:effectLst/>
            <a:uFillTx/>
            <a:ea typeface="IBM Plex Sans"/>
            <a:cs typeface="IBM Plex Sans"/>
            <a:sym typeface="IBM Plex Sans"/>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di-apex-template-pptx (Plex) - 01223018" id="{306EA119-0B15-9E4E-A962-432F146E9B46}" vid="{4641315D-7F9C-964B-987B-5699F4F3EF8A}"/>
    </a:ext>
  </a:extLst>
</a:theme>
</file>

<file path=ppt/theme/theme3.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tandard Theme">
  <a:themeElements>
    <a:clrScheme name="IBM">
      <a:dk1>
        <a:srgbClr val="191919"/>
      </a:dk1>
      <a:lt1>
        <a:srgbClr val="FFFFFF"/>
      </a:lt1>
      <a:dk2>
        <a:srgbClr val="364D6E"/>
      </a:dk2>
      <a:lt2>
        <a:srgbClr val="6D6E70"/>
      </a:lt2>
      <a:accent1>
        <a:srgbClr val="364D6E"/>
      </a:accent1>
      <a:accent2>
        <a:srgbClr val="4C6C9C"/>
      </a:accent2>
      <a:accent3>
        <a:srgbClr val="6F8DB9"/>
      </a:accent3>
      <a:accent4>
        <a:srgbClr val="9DB1CF"/>
      </a:accent4>
      <a:accent5>
        <a:srgbClr val="C3CFE1"/>
      </a:accent5>
      <a:accent6>
        <a:srgbClr val="DFE5EF"/>
      </a:accent6>
      <a:hlink>
        <a:srgbClr val="F19027"/>
      </a:hlink>
      <a:folHlink>
        <a:srgbClr val="FBE5D6"/>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CFCE"/>
        </a:solidFill>
        <a:ln w="9525">
          <a:solidFill>
            <a:srgbClr val="D0CFCE"/>
          </a:solidFill>
        </a:ln>
        <a:effectLst/>
      </a:spPr>
      <a:bodyPr tIns="90000" bIns="90000" rtlCol="0" anchor="ctr" anchorCtr="0"/>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extLst>
    <a:ext uri="{05A4C25C-085E-4340-85A3-A5531E510DB2}">
      <thm15:themeFamily xmlns:thm15="http://schemas.microsoft.com/office/thememl/2012/main" name="blank.potx" id="{98392168-8DB2-48E3-954A-E67A120DAF6C}" vid="{F1724622-ED47-404F-95A5-51F4FEA5C66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34853</TotalTime>
  <Words>1827</Words>
  <Application>Microsoft Office PowerPoint</Application>
  <PresentationFormat>Widescreen</PresentationFormat>
  <Paragraphs>233</Paragraphs>
  <Slides>32</Slides>
  <Notes>13</Notes>
  <HiddenSlides>2</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49" baseType="lpstr">
      <vt:lpstr>.AppleSystemUIFont</vt:lpstr>
      <vt:lpstr>Arial</vt:lpstr>
      <vt:lpstr>Arial Regular</vt:lpstr>
      <vt:lpstr>Calibri</vt:lpstr>
      <vt:lpstr>Helvetica Neue</vt:lpstr>
      <vt:lpstr>HelvNeue Roman for IBM</vt:lpstr>
      <vt:lpstr>IBM Plex Sans</vt:lpstr>
      <vt:lpstr>IBM Plex Sans Light</vt:lpstr>
      <vt:lpstr>IBM Plex Sans SemiBold</vt:lpstr>
      <vt:lpstr>Ink Free</vt:lpstr>
      <vt:lpstr>Symbol</vt:lpstr>
      <vt:lpstr>Wingdings</vt:lpstr>
      <vt:lpstr>7588_IBM_Blockchain_MasterTemplate_101717 (1)</vt:lpstr>
      <vt:lpstr>Apex Plex (Light)</vt:lpstr>
      <vt:lpstr>7588_IBM_Blockchain_MasterTemplate_101017</vt:lpstr>
      <vt:lpstr>Standard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HARRISON</dc:creator>
  <cp:lastModifiedBy>RICARDO SARTORI</cp:lastModifiedBy>
  <cp:revision>427</cp:revision>
  <dcterms:created xsi:type="dcterms:W3CDTF">2018-10-29T03:30:24Z</dcterms:created>
  <dcterms:modified xsi:type="dcterms:W3CDTF">2019-10-16T13:39:10Z</dcterms:modified>
</cp:coreProperties>
</file>